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5" r:id="rId2"/>
    <p:sldMasterId id="2147483670" r:id="rId3"/>
  </p:sldMasterIdLst>
  <p:notesMasterIdLst>
    <p:notesMasterId r:id="rId39"/>
  </p:notesMasterIdLst>
  <p:handoutMasterIdLst>
    <p:handoutMasterId r:id="rId40"/>
  </p:handoutMasterIdLst>
  <p:sldIdLst>
    <p:sldId id="425" r:id="rId4"/>
    <p:sldId id="381" r:id="rId5"/>
    <p:sldId id="455" r:id="rId6"/>
    <p:sldId id="457" r:id="rId7"/>
    <p:sldId id="462" r:id="rId8"/>
    <p:sldId id="438" r:id="rId9"/>
    <p:sldId id="386" r:id="rId10"/>
    <p:sldId id="456" r:id="rId11"/>
    <p:sldId id="431" r:id="rId12"/>
    <p:sldId id="439" r:id="rId13"/>
    <p:sldId id="434" r:id="rId14"/>
    <p:sldId id="396" r:id="rId15"/>
    <p:sldId id="397" r:id="rId16"/>
    <p:sldId id="398" r:id="rId17"/>
    <p:sldId id="399" r:id="rId18"/>
    <p:sldId id="400" r:id="rId19"/>
    <p:sldId id="401" r:id="rId20"/>
    <p:sldId id="460" r:id="rId21"/>
    <p:sldId id="433" r:id="rId22"/>
    <p:sldId id="403" r:id="rId23"/>
    <p:sldId id="404" r:id="rId24"/>
    <p:sldId id="405" r:id="rId25"/>
    <p:sldId id="432" r:id="rId26"/>
    <p:sldId id="407" r:id="rId27"/>
    <p:sldId id="453" r:id="rId28"/>
    <p:sldId id="454" r:id="rId29"/>
    <p:sldId id="448" r:id="rId30"/>
    <p:sldId id="459" r:id="rId31"/>
    <p:sldId id="430" r:id="rId32"/>
    <p:sldId id="449" r:id="rId33"/>
    <p:sldId id="452" r:id="rId34"/>
    <p:sldId id="461" r:id="rId35"/>
    <p:sldId id="458" r:id="rId36"/>
    <p:sldId id="415" r:id="rId37"/>
    <p:sldId id="419" r:id="rId3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een" initials="C" lastIdx="4" clrIdx="0"/>
  <p:cmAuthor id="1" name="Martha Vignacourt" initials="MV" lastIdx="2" clrIdx="1"/>
  <p:cmAuthor id="2" name="Admin" initials="A" lastIdx="5" clrIdx="2"/>
  <p:cmAuthor id="3" name="Anil Persaud" initials="AP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A56"/>
    <a:srgbClr val="502D8D"/>
    <a:srgbClr val="6C4AAC"/>
    <a:srgbClr val="5FB850"/>
    <a:srgbClr val="264C59"/>
    <a:srgbClr val="00829B"/>
    <a:srgbClr val="47A141"/>
    <a:srgbClr val="867875"/>
    <a:srgbClr val="73C167"/>
    <a:srgbClr val="007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 autoAdjust="0"/>
    <p:restoredTop sz="87454" autoAdjust="0"/>
  </p:normalViewPr>
  <p:slideViewPr>
    <p:cSldViewPr>
      <p:cViewPr>
        <p:scale>
          <a:sx n="75" d="100"/>
          <a:sy n="75" d="100"/>
        </p:scale>
        <p:origin x="-1867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584" y="228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Homewood Human Solutions </a:t>
            </a:r>
            <a:r>
              <a:rPr lang="en-US" dirty="0" smtClean="0"/>
              <a:t>2014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CA" dirty="0" smtClean="0"/>
              <a:t>www.homewoodhumansolutions.com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7050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18BA35-96AE-4EB8-8276-6F440D891715}" type="datetimeFigureOut">
              <a:rPr lang="en-CA" smtClean="0"/>
              <a:t>2018-09-14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2427B6-B1B0-4A47-BD32-D8C2D317AEC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309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MANDATORY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27B6-B1B0-4A47-BD32-D8C2D317AEC4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052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27B6-B1B0-4A47-BD32-D8C2D317AEC4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83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415157"/>
            <a:ext cx="5487640" cy="4182112"/>
          </a:xfrm>
          <a:noFill/>
        </p:spPr>
        <p:txBody>
          <a:bodyPr lIns="92302" tIns="46150" rIns="92302" bIns="4615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753" y="8831897"/>
            <a:ext cx="2971697" cy="4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2" tIns="46150" rIns="92302" bIns="46150" anchor="b"/>
          <a:lstStyle>
            <a:lvl1pPr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1pPr>
            <a:lvl2pPr marL="742950" indent="-28575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2pPr>
            <a:lvl3pPr marL="1143000" indent="-22860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3pPr>
            <a:lvl4pPr marL="1600200" indent="-22860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4pPr>
            <a:lvl5pPr marL="2057400" indent="-22860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5pPr>
            <a:lvl6pPr marL="25146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6pPr>
            <a:lvl7pPr marL="29718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7pPr>
            <a:lvl8pPr marL="34290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8pPr>
            <a:lvl9pPr marL="38862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319977-628E-46AC-A7B2-CFB632ABEAD8}" type="slidenum">
              <a:rPr lang="en-US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3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415157"/>
            <a:ext cx="5487640" cy="4182112"/>
          </a:xfrm>
          <a:noFill/>
        </p:spPr>
        <p:txBody>
          <a:bodyPr lIns="92302" tIns="46150" rIns="92302" bIns="4615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753" y="8831897"/>
            <a:ext cx="2971697" cy="4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2" tIns="46150" rIns="92302" bIns="46150" anchor="b"/>
          <a:lstStyle>
            <a:lvl1pPr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1pPr>
            <a:lvl2pPr marL="742950" indent="-28575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2pPr>
            <a:lvl3pPr marL="1143000" indent="-22860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3pPr>
            <a:lvl4pPr marL="1600200" indent="-22860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4pPr>
            <a:lvl5pPr marL="2057400" indent="-22860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5pPr>
            <a:lvl6pPr marL="25146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6pPr>
            <a:lvl7pPr marL="29718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7pPr>
            <a:lvl8pPr marL="34290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8pPr>
            <a:lvl9pPr marL="38862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3D17D3-D832-40AA-9513-68E0E5DF6DD0}" type="slidenum">
              <a:rPr lang="en-US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57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</p:txBody>
      </p:sp>
    </p:spTree>
    <p:extLst>
      <p:ext uri="{BB962C8B-B14F-4D97-AF65-F5344CB8AC3E}">
        <p14:creationId xmlns:p14="http://schemas.microsoft.com/office/powerpoint/2010/main" val="2037413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40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27B6-B1B0-4A47-BD32-D8C2D317AEC4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451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27B6-B1B0-4A47-BD32-D8C2D317AEC4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83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23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2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  <a:ea typeface="ＭＳ Ｐゴシック" pitchFamily="-65" charset="-128"/>
                <a:cs typeface="Arial" charset="0"/>
              </a:rPr>
              <a:t>MANDATORY</a:t>
            </a:r>
          </a:p>
        </p:txBody>
      </p:sp>
    </p:spTree>
    <p:extLst>
      <p:ext uri="{BB962C8B-B14F-4D97-AF65-F5344CB8AC3E}">
        <p14:creationId xmlns:p14="http://schemas.microsoft.com/office/powerpoint/2010/main" val="901473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22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27B6-B1B0-4A47-BD32-D8C2D317AEC4}" type="slidenum">
              <a:rPr lang="en-CA" smtClean="0">
                <a:solidFill>
                  <a:prstClr val="black"/>
                </a:solidFill>
              </a:rPr>
              <a:pPr/>
              <a:t>23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83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76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64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54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27B6-B1B0-4A47-BD32-D8C2D317AEC4}" type="slidenum">
              <a:rPr lang="en-CA" smtClean="0">
                <a:solidFill>
                  <a:prstClr val="black"/>
                </a:solidFill>
              </a:rPr>
              <a:pPr/>
              <a:t>27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83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6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27B6-B1B0-4A47-BD32-D8C2D317AEC4}" type="slidenum">
              <a:rPr lang="en-CA" smtClean="0">
                <a:solidFill>
                  <a:prstClr val="black"/>
                </a:solidFill>
              </a:rPr>
              <a:pPr/>
              <a:t>29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83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9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A" altLang="en-US" dirty="0" smtClean="0">
                <a:latin typeface="Calibri" panose="020F0502020204030204" pitchFamily="34" charset="0"/>
                <a:ea typeface="ＭＳ Ｐゴシック" pitchFamily="-65" charset="-128"/>
                <a:cs typeface="Arial" charset="0"/>
              </a:rPr>
              <a:t>OPTIONAL</a:t>
            </a:r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6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fr-CA" altLang="en-US" dirty="0" smtClean="0">
                <a:latin typeface="Calibri" panose="020F0502020204030204" pitchFamily="34" charset="0"/>
                <a:cs typeface="Arial" pitchFamily="34" charset="0"/>
              </a:rPr>
              <a:t>MANDATORY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27B6-B1B0-4A47-BD32-D8C2D317AEC4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496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0" dirty="0" smtClean="0">
                <a:solidFill>
                  <a:srgbClr val="40404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</p:txBody>
      </p:sp>
    </p:spTree>
    <p:extLst>
      <p:ext uri="{BB962C8B-B14F-4D97-AF65-F5344CB8AC3E}">
        <p14:creationId xmlns:p14="http://schemas.microsoft.com/office/powerpoint/2010/main" val="38814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  <a:ea typeface="ＭＳ Ｐゴシック" pitchFamily="-65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83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altLang="en-US" dirty="0" smtClean="0">
                <a:latin typeface="Calibri" panose="020F0502020204030204" pitchFamily="34" charset="0"/>
                <a:ea typeface="ＭＳ Ｐゴシック" pitchFamily="-65" charset="-128"/>
                <a:cs typeface="Arial" charset="0"/>
              </a:rPr>
              <a:t>12-13%</a:t>
            </a:r>
            <a:r>
              <a:rPr lang="en-CA" altLang="en-US" baseline="0" dirty="0" smtClean="0">
                <a:latin typeface="Calibri" panose="020F0502020204030204" pitchFamily="34" charset="0"/>
                <a:ea typeface="ＭＳ Ｐゴシック" pitchFamily="-65" charset="-128"/>
                <a:cs typeface="Arial" charset="0"/>
              </a:rPr>
              <a:t> utilization</a:t>
            </a:r>
            <a:endParaRPr lang="en-CA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8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0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OPTIONAL – time</a:t>
            </a:r>
            <a:r>
              <a:rPr lang="en-US" baseline="0" dirty="0" smtClean="0"/>
              <a:t> permitting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27B6-B1B0-4A47-BD32-D8C2D317AEC4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39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OPTIONAL – time</a:t>
            </a:r>
            <a:r>
              <a:rPr lang="en-US" baseline="0" dirty="0" smtClean="0"/>
              <a:t> permitting</a:t>
            </a:r>
            <a:endParaRPr lang="en-CA" dirty="0" smtClean="0"/>
          </a:p>
          <a:p>
            <a:pPr eaLnBrk="1" hangingPunct="1"/>
            <a:endParaRPr lang="fr-CA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10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</p:txBody>
      </p:sp>
    </p:spTree>
    <p:extLst>
      <p:ext uri="{BB962C8B-B14F-4D97-AF65-F5344CB8AC3E}">
        <p14:creationId xmlns:p14="http://schemas.microsoft.com/office/powerpoint/2010/main" val="307954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27B6-B1B0-4A47-BD32-D8C2D317AEC4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95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415157"/>
            <a:ext cx="5487640" cy="4182112"/>
          </a:xfrm>
          <a:noFill/>
        </p:spPr>
        <p:txBody>
          <a:bodyPr lIns="92302" tIns="46150" rIns="92302" bIns="4615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MANDATORY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Calibri" panose="020F0502020204030204" pitchFamily="34" charset="0"/>
              <a:ea typeface="ＭＳ Ｐゴシック" pitchFamily="-65" charset="-128"/>
              <a:cs typeface="Arial" charset="0"/>
            </a:endParaRP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753" y="8831897"/>
            <a:ext cx="2971697" cy="4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2" tIns="46150" rIns="92302" bIns="46150" anchor="b"/>
          <a:lstStyle>
            <a:lvl1pPr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1pPr>
            <a:lvl2pPr marL="742950" indent="-28575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2pPr>
            <a:lvl3pPr marL="1143000" indent="-22860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3pPr>
            <a:lvl4pPr marL="1600200" indent="-22860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4pPr>
            <a:lvl5pPr marL="2057400" indent="-228600" defTabSz="468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5pPr>
            <a:lvl6pPr marL="25146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6pPr>
            <a:lvl7pPr marL="29718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7pPr>
            <a:lvl8pPr marL="34290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8pPr>
            <a:lvl9pPr marL="3886200" indent="-228600" defTabSz="468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151E2D-60CD-40D1-98B3-8F670453F956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0" y="908720"/>
            <a:ext cx="9180512" cy="0"/>
          </a:xfrm>
          <a:prstGeom prst="line">
            <a:avLst/>
          </a:prstGeom>
          <a:ln w="12700">
            <a:solidFill>
              <a:srgbClr val="008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899592" y="260648"/>
            <a:ext cx="0" cy="648072"/>
          </a:xfrm>
          <a:prstGeom prst="line">
            <a:avLst/>
          </a:prstGeom>
          <a:ln w="12700">
            <a:solidFill>
              <a:srgbClr val="008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0" y="422680"/>
            <a:ext cx="451695" cy="3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7624" y="191683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rgbClr val="0082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Optional Slide Break </a:t>
            </a:r>
            <a:br>
              <a:rPr lang="en-US" dirty="0" smtClean="0"/>
            </a:br>
            <a:r>
              <a:rPr lang="en-US" dirty="0" smtClean="0"/>
              <a:t>Between Sections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8844"/>
            <a:ext cx="652466" cy="4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96986"/>
            <a:ext cx="1685434" cy="1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6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0" y="908720"/>
            <a:ext cx="9180512" cy="0"/>
          </a:xfrm>
          <a:prstGeom prst="line">
            <a:avLst/>
          </a:prstGeom>
          <a:ln w="12700">
            <a:solidFill>
              <a:srgbClr val="008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899592" y="260648"/>
            <a:ext cx="0" cy="648072"/>
          </a:xfrm>
          <a:prstGeom prst="line">
            <a:avLst/>
          </a:prstGeom>
          <a:ln w="12700">
            <a:solidFill>
              <a:srgbClr val="008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0" y="422680"/>
            <a:ext cx="451695" cy="3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8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60710"/>
            <a:ext cx="7416998" cy="90805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799C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A141"/>
                </a:solidFill>
              </a:defRPr>
            </a:lvl1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0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0"/>
            <a:ext cx="8229600" cy="9080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39750" y="6453188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8F1EEF-D454-425D-B25D-250632CBBB33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0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400">
                <a:solidFill>
                  <a:srgbClr val="00829B"/>
                </a:solidFill>
                <a:latin typeface="Aller" panose="02000503030000020004" pitchFamily="2" charset="0"/>
              </a:defRPr>
            </a:lvl1pPr>
            <a:lvl2pPr>
              <a:defRPr sz="2800" b="1">
                <a:solidFill>
                  <a:srgbClr val="867875"/>
                </a:solidFill>
              </a:defRPr>
            </a:lvl2pPr>
          </a:lstStyle>
          <a:p>
            <a:pPr lvl="0"/>
            <a:r>
              <a:rPr lang="en-US" dirty="0" smtClean="0"/>
              <a:t>Sample Title Goes Here and </a:t>
            </a:r>
          </a:p>
          <a:p>
            <a:pPr lvl="0"/>
            <a:r>
              <a:rPr lang="en-US" dirty="0" smtClean="0"/>
              <a:t>Can Go On Two Lines</a:t>
            </a:r>
          </a:p>
          <a:p>
            <a:pPr lvl="1"/>
            <a:r>
              <a:rPr lang="en-US" dirty="0" smtClean="0"/>
              <a:t>Sample Subtitle Goes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50" y="167585"/>
            <a:ext cx="1858701" cy="125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8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404664"/>
            <a:ext cx="7787208" cy="706090"/>
          </a:xfrm>
          <a:prstGeom prst="rect">
            <a:avLst/>
          </a:prstGeom>
        </p:spPr>
        <p:txBody>
          <a:bodyPr/>
          <a:lstStyle>
            <a:lvl1pPr algn="l">
              <a:defRPr lang="en-CA" sz="3200" kern="1200" baseline="0" dirty="0">
                <a:solidFill>
                  <a:srgbClr val="00829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00" b="1" baseline="0">
                <a:solidFill>
                  <a:srgbClr val="73C167"/>
                </a:solidFill>
                <a:latin typeface="Calibri" panose="020F050202020403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08720"/>
            <a:ext cx="9180512" cy="0"/>
          </a:xfrm>
          <a:prstGeom prst="line">
            <a:avLst/>
          </a:prstGeom>
          <a:ln w="12700">
            <a:solidFill>
              <a:srgbClr val="008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899592" y="260648"/>
            <a:ext cx="0" cy="648072"/>
          </a:xfrm>
          <a:prstGeom prst="line">
            <a:avLst/>
          </a:prstGeom>
          <a:ln w="12700">
            <a:solidFill>
              <a:srgbClr val="008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0" y="422680"/>
            <a:ext cx="451695" cy="3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2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00829B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453336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Homewood Health™ Confidential &amp; Proprietary</a:t>
            </a:r>
            <a:endParaRPr lang="en-CA" sz="1000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6430501"/>
            <a:ext cx="370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06D2A88-41C0-4098-A893-EE180EF51DAE}" type="slidenum">
              <a:rPr lang="en-CA" sz="1200" smtClean="0">
                <a:solidFill>
                  <a:prstClr val="white"/>
                </a:solidFill>
                <a:latin typeface="Aller" panose="02000503030000020004" pitchFamily="2" charset="0"/>
              </a:rPr>
              <a:pPr algn="r"/>
              <a:t>‹#›</a:t>
            </a:fld>
            <a:endParaRPr lang="en-CA" sz="1200" dirty="0">
              <a:solidFill>
                <a:prstClr val="white"/>
              </a:solidFill>
              <a:latin typeface="Aller" panose="02000503030000020004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80512" cy="0"/>
          </a:xfrm>
          <a:prstGeom prst="line">
            <a:avLst/>
          </a:prstGeom>
          <a:ln w="12700">
            <a:solidFill>
              <a:srgbClr val="008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99592" y="260648"/>
            <a:ext cx="0" cy="648072"/>
          </a:xfrm>
          <a:prstGeom prst="line">
            <a:avLst/>
          </a:prstGeom>
          <a:ln w="12700">
            <a:solidFill>
              <a:srgbClr val="008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0" y="422680"/>
            <a:ext cx="451695" cy="3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7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4400" kern="1200" baseline="0">
          <a:solidFill>
            <a:srgbClr val="00829B"/>
          </a:solidFill>
          <a:latin typeface="Aller" panose="0200050303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rgbClr val="867875"/>
          </a:solidFill>
          <a:latin typeface="Aller" panose="02000503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00829B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647564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Homewood Health™ Confidential &amp; Proprietary</a:t>
            </a:r>
            <a:endParaRPr lang="en-CA" sz="1200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8520" y="647564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06D2A88-41C0-4098-A893-EE180EF51DAE}" type="slidenum">
              <a:rPr lang="en-CA" sz="1200" smtClean="0">
                <a:solidFill>
                  <a:prstClr val="white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CA" sz="12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6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4400" kern="1200" baseline="0">
          <a:solidFill>
            <a:srgbClr val="00829B"/>
          </a:solidFill>
          <a:latin typeface="Aller" panose="0200050303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rgbClr val="867875"/>
          </a:solidFill>
          <a:latin typeface="Aller" panose="02000503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00829B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453336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Homewood Health™ Confidential &amp; Proprietary</a:t>
            </a:r>
            <a:endParaRPr lang="en-CA" sz="1000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6430501"/>
            <a:ext cx="370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06D2A88-41C0-4098-A893-EE180EF51DAE}" type="slidenum">
              <a:rPr lang="en-CA" sz="1200" smtClean="0">
                <a:solidFill>
                  <a:prstClr val="white"/>
                </a:solidFill>
                <a:latin typeface="Aller" panose="02000503030000020004" pitchFamily="2" charset="0"/>
              </a:rPr>
              <a:pPr algn="r"/>
              <a:t>‹#›</a:t>
            </a:fld>
            <a:endParaRPr lang="en-CA" sz="1200" dirty="0">
              <a:solidFill>
                <a:prstClr val="white"/>
              </a:solidFill>
              <a:latin typeface="Aller" panose="02000503030000020004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80512" cy="0"/>
          </a:xfrm>
          <a:prstGeom prst="line">
            <a:avLst/>
          </a:prstGeom>
          <a:ln w="12700">
            <a:solidFill>
              <a:srgbClr val="008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99592" y="260648"/>
            <a:ext cx="0" cy="648072"/>
          </a:xfrm>
          <a:prstGeom prst="line">
            <a:avLst/>
          </a:prstGeom>
          <a:ln w="12700">
            <a:solidFill>
              <a:srgbClr val="008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0" y="422680"/>
            <a:ext cx="451695" cy="3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4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4400" kern="1200" baseline="0">
          <a:solidFill>
            <a:srgbClr val="00829B"/>
          </a:solidFill>
          <a:latin typeface="Aller" panose="0200050303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rgbClr val="867875"/>
          </a:solidFill>
          <a:latin typeface="Aller" panose="02000503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homeweb.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888" y="2780928"/>
            <a:ext cx="8157591" cy="1512168"/>
          </a:xfrm>
        </p:spPr>
        <p:txBody>
          <a:bodyPr>
            <a:normAutofit/>
          </a:bodyPr>
          <a:lstStyle/>
          <a:p>
            <a:pPr algn="ctr"/>
            <a:r>
              <a:rPr lang="en-CA" sz="3600" cap="small" dirty="0" smtClean="0">
                <a:solidFill>
                  <a:srgbClr val="00799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Your </a:t>
            </a:r>
            <a:r>
              <a:rPr lang="en-CA" sz="3600" cap="small" dirty="0" smtClean="0">
                <a:solidFill>
                  <a:srgbClr val="00799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Professionals’ </a:t>
            </a:r>
            <a:r>
              <a:rPr lang="en-CA" sz="3600" cap="small" dirty="0" smtClean="0">
                <a:solidFill>
                  <a:srgbClr val="00799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Assistance Program</a:t>
            </a:r>
            <a:endParaRPr lang="en-CA" sz="3600" dirty="0" smtClean="0">
              <a:solidFill>
                <a:srgbClr val="00799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798893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264C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Presenter: </a:t>
            </a:r>
            <a:r>
              <a:rPr lang="en-CA" dirty="0" smtClean="0">
                <a:solidFill>
                  <a:srgbClr val="264C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Natacha Riopel</a:t>
            </a:r>
          </a:p>
          <a:p>
            <a:r>
              <a:rPr lang="fr-CA" dirty="0">
                <a:solidFill>
                  <a:srgbClr val="264C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CA" dirty="0" smtClean="0">
                <a:solidFill>
                  <a:srgbClr val="264C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Sales </a:t>
            </a:r>
            <a:r>
              <a:rPr lang="fr-CA" dirty="0" err="1" smtClean="0">
                <a:solidFill>
                  <a:srgbClr val="264C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Director</a:t>
            </a:r>
            <a:r>
              <a:rPr lang="fr-CA" dirty="0" smtClean="0">
                <a:solidFill>
                  <a:srgbClr val="264C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CA" dirty="0" err="1" smtClean="0">
                <a:solidFill>
                  <a:srgbClr val="264C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Account</a:t>
            </a:r>
            <a:r>
              <a:rPr lang="fr-CA" dirty="0" smtClean="0">
                <a:solidFill>
                  <a:srgbClr val="264C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dirty="0" err="1" smtClean="0">
                <a:solidFill>
                  <a:srgbClr val="264C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Executive</a:t>
            </a:r>
            <a:r>
              <a:rPr lang="fr-CA" dirty="0" smtClean="0">
                <a:solidFill>
                  <a:srgbClr val="264C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– Atlantic Canada</a:t>
            </a:r>
          </a:p>
          <a:p>
            <a:r>
              <a:rPr lang="en-CA" dirty="0" smtClean="0">
                <a:solidFill>
                  <a:srgbClr val="264C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   Homewood Health</a:t>
            </a:r>
            <a:endParaRPr lang="en-CA" dirty="0">
              <a:solidFill>
                <a:srgbClr val="264C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rgbClr val="264C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rgbClr val="264C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The Law Society of Newfoundland and Labr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790760" cy="57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5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7"/>
          <p:cNvSpPr txBox="1">
            <a:spLocks noChangeArrowheads="1"/>
          </p:cNvSpPr>
          <p:nvPr/>
        </p:nvSpPr>
        <p:spPr bwMode="auto">
          <a:xfrm>
            <a:off x="1259632" y="1268760"/>
            <a:ext cx="5904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Practical </a:t>
            </a:r>
            <a:r>
              <a:rPr lang="en-US" alt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and proactive </a:t>
            </a: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resources that help individuals with every day issues</a:t>
            </a:r>
            <a:endParaRPr lang="en-US" altLang="en-US" sz="2400" dirty="0">
              <a:solidFill>
                <a:srgbClr val="47A141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899592" y="2204864"/>
            <a:ext cx="6624736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692150" indent="-2349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Telephonic </a:t>
            </a:r>
            <a:r>
              <a:rPr lang="en-CA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assessment of needs by a </a:t>
            </a:r>
            <a:r>
              <a:rPr lang="en-CA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specialist.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Information and supportive </a:t>
            </a:r>
            <a:r>
              <a:rPr lang="en-CA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coaching from an expert in the </a:t>
            </a:r>
            <a:r>
              <a:rPr lang="en-CA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field.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Customized </a:t>
            </a:r>
            <a:r>
              <a:rPr lang="en-CA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searches </a:t>
            </a:r>
            <a:r>
              <a:rPr lang="en-CA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for relevant resources.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CA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Up-to-date </a:t>
            </a:r>
            <a:r>
              <a:rPr lang="en-CA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and </a:t>
            </a:r>
            <a:r>
              <a:rPr lang="en-CA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tailored </a:t>
            </a:r>
            <a:r>
              <a:rPr lang="en-CA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information </a:t>
            </a:r>
            <a:r>
              <a:rPr lang="en-CA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including</a:t>
            </a:r>
            <a:r>
              <a:rPr lang="en-CA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:</a:t>
            </a:r>
            <a:endParaRPr lang="en-CA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─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topical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workbooks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─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current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articles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─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referral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to online tools and resources</a:t>
            </a:r>
            <a:endParaRPr lang="en-CA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043608" y="476672"/>
            <a:ext cx="78851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Life Smart Coaching</a:t>
            </a:r>
            <a:endParaRPr lang="en-US" altLang="en-US" sz="2000" dirty="0">
              <a:solidFill>
                <a:srgbClr val="00829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 Balance Solutions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97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88164"/>
            <a:ext cx="5148064" cy="3496797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371128"/>
            <a:ext cx="511256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New Parent Support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75060" y="2203117"/>
            <a:ext cx="454501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1698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682625" indent="-2190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>
                <a:srgbClr val="47A141"/>
              </a:buClr>
              <a:buFontTx/>
              <a:buNone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Expert information/advice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from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/>
            </a:r>
            <a:b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</a:b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 parenting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specialist</a:t>
            </a:r>
          </a:p>
          <a:p>
            <a:pPr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Package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of information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tailored</a:t>
            </a:r>
            <a:b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</a:b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for specific needs 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ctr"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Post-delivery support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20952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Coaching and information on what to expect </a:t>
            </a:r>
            <a:r>
              <a:rPr lang="en-US" alt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and how to succeed </a:t>
            </a: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as a new parent.</a:t>
            </a:r>
            <a:endParaRPr lang="en-US" altLang="en-US" sz="2400" dirty="0">
              <a:solidFill>
                <a:srgbClr val="47A14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r="4001" b="11070"/>
          <a:stretch/>
        </p:blipFill>
        <p:spPr>
          <a:xfrm>
            <a:off x="4542972" y="2262358"/>
            <a:ext cx="4608512" cy="3816424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760" y="371128"/>
            <a:ext cx="6705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Childcare and Parenting</a:t>
            </a:r>
            <a:r>
              <a:rPr lang="en-US" alt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and Parenting</a:t>
            </a:r>
            <a:br>
              <a:rPr lang="en-US" alt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altLang="en-US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86048" y="2213570"/>
            <a:ext cx="561414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682625" indent="-2190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Consultation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with a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childcare specialist </a:t>
            </a:r>
          </a:p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Customized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resources to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match the need:</a:t>
            </a: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Child or daycare facilities 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Adoption services </a:t>
            </a: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Special needs/gifted </a:t>
            </a: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Summer camps</a:t>
            </a: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and much more…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Personalized package with resource information, as needed</a:t>
            </a:r>
          </a:p>
          <a:p>
            <a:pPr eaLnBrk="1" hangingPunct="1">
              <a:spcBef>
                <a:spcPct val="0"/>
              </a:spcBef>
              <a:buClr>
                <a:srgbClr val="00799C"/>
              </a:buClr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799C"/>
              </a:buClr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Support </a:t>
            </a:r>
            <a:r>
              <a:rPr 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for parents who </a:t>
            </a:r>
            <a:r>
              <a:rPr 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face parenting </a:t>
            </a:r>
            <a:r>
              <a:rPr 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or family </a:t>
            </a:r>
            <a:r>
              <a:rPr 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challenges.</a:t>
            </a:r>
            <a:endParaRPr lang="en-US" sz="2400" dirty="0">
              <a:solidFill>
                <a:srgbClr val="47A14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651426"/>
            <a:ext cx="4972050" cy="3429000"/>
          </a:xfrm>
          <a:prstGeom prst="rect">
            <a:avLst/>
          </a:prstGeom>
        </p:spPr>
      </p:pic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760" y="371128"/>
            <a:ext cx="6705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Elder and Family Care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755576" y="1138099"/>
            <a:ext cx="684922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Support for people caring </a:t>
            </a:r>
            <a:r>
              <a:rPr lang="en-US" alt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for aging parents or loved ones.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6048" y="2213570"/>
            <a:ext cx="561414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682625" indent="-2190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Consultation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with a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elder care specialist </a:t>
            </a:r>
          </a:p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Customized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resources to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match the need:</a:t>
            </a: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Support options</a:t>
            </a: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Long-term care facilities 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Seniors’ residences</a:t>
            </a: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Mobility tools </a:t>
            </a: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and much more…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Personalized package with resource information, as needed</a:t>
            </a:r>
          </a:p>
          <a:p>
            <a:pPr eaLnBrk="1" hangingPunct="1">
              <a:spcBef>
                <a:spcPct val="0"/>
              </a:spcBef>
              <a:buClr>
                <a:srgbClr val="00799C"/>
              </a:buClr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799C"/>
              </a:buClr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11" y="2505636"/>
            <a:ext cx="3539901" cy="3539901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760" y="404664"/>
            <a:ext cx="6705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Financial Consultation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4824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endParaRPr lang="en-CA" alt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24744"/>
            <a:ext cx="741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Helping </a:t>
            </a: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people enjoy </a:t>
            </a:r>
            <a:r>
              <a:rPr lang="en-US" alt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financial </a:t>
            </a: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peace of </a:t>
            </a:r>
            <a:r>
              <a:rPr lang="en-US" alt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mind.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826815" y="1845012"/>
            <a:ext cx="5905425" cy="346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688975" indent="-2254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marL="268288" indent="-268288" defTabSz="914400" eaLnBrk="1" hangingPunct="1">
              <a:spcBef>
                <a:spcPct val="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One-on-one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consultation with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 financial expert</a:t>
            </a:r>
          </a:p>
          <a:p>
            <a:pPr marL="268288" indent="-268288" defTabSz="914400" eaLnBrk="1" hangingPunct="1">
              <a:spcBef>
                <a:spcPct val="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268288" indent="-268288" defTabSz="914400" eaLnBrk="1" hangingPunct="1">
              <a:spcBef>
                <a:spcPct val="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Guidance for a broad range of issues including:</a:t>
            </a:r>
          </a:p>
          <a:p>
            <a:pPr lvl="1" defTabSz="914400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Financial goal setting</a:t>
            </a:r>
          </a:p>
          <a:p>
            <a:pPr lvl="1" defTabSz="914400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Budgeting</a:t>
            </a:r>
          </a:p>
          <a:p>
            <a:pPr lvl="1" defTabSz="914400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Getting out of debt</a:t>
            </a:r>
          </a:p>
          <a:p>
            <a:pPr lvl="1" defTabSz="914400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Establishing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or rebuilding credit</a:t>
            </a:r>
          </a:p>
          <a:p>
            <a:pPr lvl="1" defTabSz="914400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Financial challenges resulting from separation/divorce, disability, income loss</a:t>
            </a:r>
          </a:p>
          <a:p>
            <a:pPr lvl="1" defTabSz="914400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Estate and retirement planning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0" b="27726"/>
          <a:stretch/>
        </p:blipFill>
        <p:spPr>
          <a:xfrm>
            <a:off x="3447775" y="3284984"/>
            <a:ext cx="5696225" cy="2793798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293" y="404664"/>
            <a:ext cx="4968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Legal Advisory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52400" y="1628775"/>
            <a:ext cx="4059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endParaRPr lang="en-CA" altLang="en-US" sz="1800" dirty="0">
              <a:latin typeface="Calibri" panose="020F0502020204030204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55576" y="1988840"/>
            <a:ext cx="5760640" cy="36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One-on-one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advice/consultation with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 lawyer  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ctr"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Guidance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on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a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broad range of issues including: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Family law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Civil litigation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Real estate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Wills and estates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Criminal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Immigration law</a:t>
            </a:r>
          </a:p>
          <a:p>
            <a:pPr eaLnBrk="1" hangingPunct="1">
              <a:spcBef>
                <a:spcPct val="5000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Lawyer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referrals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available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124744"/>
            <a:ext cx="741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Providing consultation and clarification on legal </a:t>
            </a: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matters.</a:t>
            </a:r>
            <a:endParaRPr lang="en-US" altLang="en-US" sz="2400" dirty="0">
              <a:solidFill>
                <a:srgbClr val="47A14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r="8603"/>
          <a:stretch/>
        </p:blipFill>
        <p:spPr>
          <a:xfrm>
            <a:off x="4686987" y="2406374"/>
            <a:ext cx="4464497" cy="3676650"/>
          </a:xfrm>
          <a:prstGeom prst="rect">
            <a:avLst/>
          </a:prstGeom>
        </p:spPr>
      </p:pic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293" y="371128"/>
            <a:ext cx="4968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Relationship Solutions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827584" y="1196752"/>
            <a:ext cx="6769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Support </a:t>
            </a:r>
            <a:r>
              <a:rPr lang="en-US" alt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for </a:t>
            </a: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people looking to </a:t>
            </a:r>
            <a:r>
              <a:rPr lang="en-US" alt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revitalize </a:t>
            </a: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their relationship connection.</a:t>
            </a:r>
            <a:endParaRPr lang="en-US" altLang="en-US" sz="2400" dirty="0">
              <a:solidFill>
                <a:srgbClr val="47A141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827584" y="2213570"/>
            <a:ext cx="532859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Self-directed resource</a:t>
            </a:r>
            <a:endParaRPr lang="en-US" alt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Ideal for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couples looking to: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Reignite the flame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Improve communication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Positively deal with conflict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Grow together as a couple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Prepare for cohabitation 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29600" cy="908050"/>
          </a:xfrm>
        </p:spPr>
        <p:txBody>
          <a:bodyPr/>
          <a:lstStyle/>
          <a:p>
            <a:pPr algn="l"/>
            <a:r>
              <a:rPr lang="en-GB" sz="3200" dirty="0">
                <a:solidFill>
                  <a:srgbClr val="00829B"/>
                </a:solidFill>
              </a:rPr>
              <a:t>Grief and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8064896" cy="4525963"/>
          </a:xfrm>
        </p:spPr>
        <p:txBody>
          <a:bodyPr/>
          <a:lstStyle/>
          <a:p>
            <a:r>
              <a:rPr lang="en-US" sz="2400" dirty="0">
                <a:solidFill>
                  <a:srgbClr val="64BA56"/>
                </a:solidFill>
                <a:latin typeface="Calibri" panose="020F0502020204030204" pitchFamily="34" charset="0"/>
              </a:rPr>
              <a:t>Grieving can be an overwhelming </a:t>
            </a:r>
            <a:r>
              <a:rPr lang="en-US" sz="2400" dirty="0" smtClean="0">
                <a:solidFill>
                  <a:srgbClr val="64BA56"/>
                </a:solidFill>
                <a:latin typeface="Calibri" panose="020F0502020204030204" pitchFamily="34" charset="0"/>
              </a:rPr>
              <a:t>and complex </a:t>
            </a:r>
            <a:r>
              <a:rPr lang="en-US" sz="2400" dirty="0">
                <a:solidFill>
                  <a:srgbClr val="64BA56"/>
                </a:solidFill>
                <a:latin typeface="Calibri" panose="020F0502020204030204" pitchFamily="34" charset="0"/>
              </a:rPr>
              <a:t>process. </a:t>
            </a:r>
            <a:endParaRPr lang="en-US" sz="2400" dirty="0" smtClean="0">
              <a:solidFill>
                <a:srgbClr val="64BA56"/>
              </a:solidFill>
              <a:latin typeface="Calibri" panose="020F0502020204030204" pitchFamily="34" charset="0"/>
            </a:endParaRPr>
          </a:p>
          <a:p>
            <a:endParaRPr lang="en-GB" sz="1800" b="1" dirty="0">
              <a:solidFill>
                <a:srgbClr val="64BA56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Self-directed resource</a:t>
            </a:r>
            <a:endParaRPr lang="en-US" alt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Ideal for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individuals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looking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for help with: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Recently losing of a loved one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Divorce or relationship loss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Job loss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Child grief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Emotional support 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endParaRPr lang="en-GB" sz="1800" dirty="0">
              <a:solidFill>
                <a:srgbClr val="64BA56"/>
              </a:solidFill>
            </a:endParaRPr>
          </a:p>
        </p:txBody>
      </p:sp>
      <p:pic>
        <p:nvPicPr>
          <p:cNvPr id="1026" name="Picture 2" descr="C:\Users\carschri\Desktop\GettyImages-4905178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2"/>
          <a:stretch/>
        </p:blipFill>
        <p:spPr bwMode="auto">
          <a:xfrm>
            <a:off x="6012160" y="2276872"/>
            <a:ext cx="2880319" cy="36071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Smart Coaching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97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5" y="1078080"/>
            <a:ext cx="6457143" cy="4885714"/>
          </a:xfrm>
          <a:prstGeom prst="rect">
            <a:avLst/>
          </a:prstGeom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115616" y="426021"/>
            <a:ext cx="4572000" cy="55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CA" altLang="en-US" dirty="0">
                <a:solidFill>
                  <a:srgbClr val="00799C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1389696" y="1633653"/>
            <a:ext cx="60579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marL="457200" indent="-457200" eaLnBrk="1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</a:pPr>
            <a:r>
              <a:rPr lang="en-CA" altLang="en-US" sz="2500" dirty="0">
                <a:solidFill>
                  <a:srgbClr val="264C59"/>
                </a:solidFill>
                <a:latin typeface="Calibri" panose="020F0502020204030204" pitchFamily="34" charset="0"/>
              </a:rPr>
              <a:t>About Homewood </a:t>
            </a:r>
            <a:r>
              <a:rPr lang="en-CA" altLang="en-US" sz="25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Health™</a:t>
            </a:r>
            <a:endParaRPr lang="en-CA" altLang="en-US" sz="2500" dirty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</a:pPr>
            <a:r>
              <a:rPr lang="en-CA" altLang="en-US" sz="25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Your</a:t>
            </a:r>
            <a:r>
              <a:rPr lang="en-CA" altLang="en-US" sz="2500" b="1" dirty="0" smtClean="0">
                <a:solidFill>
                  <a:srgbClr val="264C59"/>
                </a:solidFill>
                <a:latin typeface="Calibri" panose="020F0502020204030204" pitchFamily="34" charset="0"/>
              </a:rPr>
              <a:t> </a:t>
            </a:r>
            <a:r>
              <a:rPr lang="en-CA" altLang="en-US" sz="25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assistance program</a:t>
            </a:r>
            <a:endParaRPr lang="en-CA" altLang="en-US" sz="2500" dirty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marL="914400" lvl="1" indent="-457200" eaLnBrk="1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</a:pPr>
            <a:r>
              <a:rPr lang="en-CA" altLang="en-US" sz="23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Counselling </a:t>
            </a:r>
          </a:p>
          <a:p>
            <a:pPr marL="914400" lvl="1" indent="-457200" eaLnBrk="1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</a:pPr>
            <a:r>
              <a:rPr lang="en-CA" altLang="en-US" sz="23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Life Smart Coaching</a:t>
            </a:r>
            <a:endParaRPr lang="en-CA" altLang="en-US" sz="2300" dirty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marL="914400" lvl="1" indent="-457200" eaLnBrk="1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</a:pPr>
            <a:r>
              <a:rPr lang="en-CA" altLang="en-US" sz="23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Homeweb.ca</a:t>
            </a:r>
            <a:endParaRPr lang="en-CA" altLang="en-US" sz="2300" dirty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</a:pPr>
            <a:r>
              <a:rPr lang="en-CA" altLang="en-US" sz="2500" dirty="0">
                <a:solidFill>
                  <a:srgbClr val="264C59"/>
                </a:solidFill>
                <a:latin typeface="Calibri" panose="020F0502020204030204" pitchFamily="34" charset="0"/>
              </a:rPr>
              <a:t>Confidentiality</a:t>
            </a:r>
          </a:p>
          <a:p>
            <a:pPr marL="457200" indent="-457200" eaLnBrk="1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</a:pPr>
            <a:r>
              <a:rPr lang="en-CA" altLang="en-US" sz="25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Accessing </a:t>
            </a:r>
            <a:r>
              <a:rPr lang="en-CA" altLang="en-US" sz="25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services</a:t>
            </a:r>
            <a:endParaRPr lang="en-CA" altLang="en-US" sz="2500" dirty="0" smtClean="0">
              <a:solidFill>
                <a:srgbClr val="264C5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0"/>
          <a:stretch/>
        </p:blipFill>
        <p:spPr>
          <a:xfrm>
            <a:off x="4572000" y="1415530"/>
            <a:ext cx="4140246" cy="46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"/>
          <a:stretch/>
        </p:blipFill>
        <p:spPr>
          <a:xfrm>
            <a:off x="4644008" y="2016837"/>
            <a:ext cx="4499992" cy="4061945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760" y="404664"/>
            <a:ext cx="6705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/>
            <a:r>
              <a:rPr lang="en-US" altLang="en-US" sz="3200" dirty="0">
                <a:solidFill>
                  <a:srgbClr val="00829B"/>
                </a:solidFill>
                <a:latin typeface="Calibri" panose="020F0502020204030204" pitchFamily="34" charset="0"/>
              </a:rPr>
              <a:t>Nutritional Coaching</a:t>
            </a:r>
            <a:endParaRPr lang="en-US" altLang="en-US" sz="3200" dirty="0" smtClean="0">
              <a:solidFill>
                <a:srgbClr val="00829B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126485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Helps to improve eating habits and understand how nutrition can positively impact some illnesses. 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611560" y="2053254"/>
            <a:ext cx="5904656" cy="363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692150" indent="-2349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marL="268288" lvl="1" indent="-268288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Registered Dietitians provide:</a:t>
            </a:r>
          </a:p>
          <a:p>
            <a:pPr marL="793750" lvl="2" indent="-342900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initial assessment</a:t>
            </a:r>
          </a:p>
          <a:p>
            <a:pPr marL="793750" lvl="2" indent="-342900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step-by-step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action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plan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793750" lvl="2" indent="-342900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‘how to’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advice and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coaching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268288" lvl="1" indent="-268288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Tx/>
              <a:buChar char="•"/>
            </a:pPr>
            <a:endParaRPr lang="en-US" altLang="en-US" sz="1600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268288" lvl="1" indent="-268288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Tx/>
              <a:buChar char="•"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Helpful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for weight management,  eating </a:t>
            </a:r>
          </a:p>
          <a:p>
            <a:pPr marL="0" lvl="1" indent="0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None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    for energy, disease state management</a:t>
            </a:r>
          </a:p>
          <a:p>
            <a:pPr marL="268288" lvl="1" indent="-268288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FontTx/>
              <a:buChar char="•"/>
            </a:pPr>
            <a:endParaRPr lang="en-US" altLang="en-US" sz="1600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0" lvl="1" indent="0" eaLnBrk="1" hangingPunct="1">
              <a:spcBef>
                <a:spcPts val="200"/>
              </a:spcBef>
              <a:spcAft>
                <a:spcPts val="200"/>
              </a:spcAft>
              <a:buClr>
                <a:srgbClr val="47A141"/>
              </a:buClr>
              <a:buNone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 defTabSz="914400"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72823"/>
            <a:ext cx="3131839" cy="4705398"/>
          </a:xfrm>
          <a:prstGeom prst="rect">
            <a:avLst/>
          </a:prstGeom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20400" y="1988840"/>
            <a:ext cx="634388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679450" indent="-222250" eaLnBrk="0" hangingPunct="0">
              <a:spcBef>
                <a:spcPct val="20000"/>
              </a:spcBef>
              <a:buFont typeface="Arial" charset="0"/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Participants receive access to a range of online tools and resources including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‾"/>
            </a:pP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800" dirty="0">
                <a:solidFill>
                  <a:srgbClr val="404040"/>
                </a:solidFill>
                <a:latin typeface="Calibri" panose="020F0502020204030204" pitchFamily="34" charset="0"/>
              </a:rPr>
              <a:t>Readiness for Change questionnaire</a:t>
            </a: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‾"/>
            </a:pP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Articles</a:t>
            </a:r>
          </a:p>
          <a:p>
            <a:pPr marL="457200" lvl="1" indent="0" eaLnBrk="1" hangingPunct="1">
              <a:spcBef>
                <a:spcPct val="0"/>
              </a:spcBef>
              <a:buClr>
                <a:srgbClr val="47A141"/>
              </a:buClr>
              <a:buNone/>
            </a:pP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Includes coaching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with a </a:t>
            </a:r>
            <a:r>
              <a:rPr lang="en-US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behaviour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-change </a:t>
            </a:r>
            <a:b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consultant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with expertise in the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‘goal’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area</a:t>
            </a:r>
          </a:p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endParaRPr lang="en-US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Develop new </a:t>
            </a:r>
            <a:r>
              <a:rPr lang="en-US" altLang="en-US" sz="2000" dirty="0" err="1">
                <a:solidFill>
                  <a:srgbClr val="404040"/>
                </a:solidFill>
                <a:latin typeface="Calibri" panose="020F0502020204030204" pitchFamily="34" charset="0"/>
              </a:rPr>
              <a:t>behaviours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 to create positive and lasting lifestyle, productivity and work life changes</a:t>
            </a:r>
            <a:endParaRPr lang="en-US" alt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106760" y="404664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829B"/>
                </a:solidFill>
                <a:latin typeface="Calibri" panose="020F0502020204030204" pitchFamily="34" charset="0"/>
              </a:rPr>
              <a:t>Jumpstart your Wellness</a:t>
            </a:r>
            <a:endParaRPr lang="en-US" altLang="en-US" dirty="0">
              <a:solidFill>
                <a:srgbClr val="00829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12474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Support for people looking to achieve specific health and wellness goals.</a:t>
            </a:r>
            <a:endParaRPr lang="en-US" altLang="en-US" sz="2400" dirty="0">
              <a:solidFill>
                <a:srgbClr val="47A14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" b="2555"/>
          <a:stretch/>
        </p:blipFill>
        <p:spPr>
          <a:xfrm>
            <a:off x="4384442" y="1293717"/>
            <a:ext cx="4752528" cy="4785627"/>
          </a:xfrm>
          <a:prstGeom prst="rect">
            <a:avLst/>
          </a:prstGeom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26889" y="2032387"/>
            <a:ext cx="5113263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692150" indent="-2349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Helps to address: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̶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physical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dependence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̶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psychological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dependence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̶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foundations of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successful</a:t>
            </a:r>
            <a:b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</a:br>
            <a:r>
              <a:rPr lang="en-US" altLang="en-US" sz="2000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behaviour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change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Specialists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provide coaching incorporating the latest,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proven </a:t>
            </a:r>
            <a:r>
              <a:rPr lang="en-US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behaviour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-change techniques</a:t>
            </a:r>
          </a:p>
          <a:p>
            <a:pPr marL="0" indent="0"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  <a:buNone/>
            </a:pPr>
            <a:endParaRPr lang="en-US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We help direct you to a comprehensive program of your choice 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ctr" defTabSz="914400" eaLnBrk="1" hangingPunct="1">
              <a:spcBef>
                <a:spcPct val="50000"/>
              </a:spcBef>
              <a:buFontTx/>
              <a:buChar char="•"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algn="ctr" defTabSz="914400" eaLnBrk="1" hangingPunct="1">
              <a:spcBef>
                <a:spcPct val="50000"/>
              </a:spcBef>
              <a:buFontTx/>
              <a:buChar char="•"/>
            </a:pP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1115616" y="404664"/>
            <a:ext cx="463562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829B"/>
                </a:solidFill>
                <a:latin typeface="Calibri" panose="020F0502020204030204" pitchFamily="34" charset="0"/>
              </a:rPr>
              <a:t>Smoking Cessation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12474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Support for quitting one of the most </a:t>
            </a:r>
            <a:r>
              <a:rPr lang="en-US" altLang="en-US" sz="2400" dirty="0" smtClean="0">
                <a:solidFill>
                  <a:srgbClr val="5FB850"/>
                </a:solidFill>
                <a:latin typeface="Calibri" panose="020F0502020204030204" pitchFamily="34" charset="0"/>
              </a:rPr>
              <a:t>difficult</a:t>
            </a:r>
            <a:r>
              <a:rPr lang="en-US" altLang="en-US" sz="2400" strike="sngStrike" dirty="0" smtClean="0">
                <a:solidFill>
                  <a:srgbClr val="5FB85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addictions. </a:t>
            </a:r>
            <a:endParaRPr lang="en-US" altLang="en-US" sz="2400" dirty="0">
              <a:solidFill>
                <a:srgbClr val="47A14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Career Smart Coaching</a:t>
            </a:r>
          </a:p>
        </p:txBody>
      </p:sp>
    </p:spTree>
    <p:extLst>
      <p:ext uri="{BB962C8B-B14F-4D97-AF65-F5344CB8AC3E}">
        <p14:creationId xmlns:p14="http://schemas.microsoft.com/office/powerpoint/2010/main" val="21697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3"/>
          <a:stretch/>
        </p:blipFill>
        <p:spPr>
          <a:xfrm>
            <a:off x="3966909" y="2277023"/>
            <a:ext cx="5184576" cy="3800475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404664"/>
            <a:ext cx="759618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/>
            <a:r>
              <a:rPr lang="en-US" altLang="en-US" sz="3200" dirty="0">
                <a:solidFill>
                  <a:srgbClr val="00829B"/>
                </a:solidFill>
                <a:latin typeface="Calibri" panose="020F0502020204030204" pitchFamily="34" charset="0"/>
              </a:rPr>
              <a:t>Career Coaching</a:t>
            </a:r>
            <a:endParaRPr lang="en-US" altLang="en-US" sz="3200" dirty="0" smtClean="0">
              <a:solidFill>
                <a:srgbClr val="00829B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05273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Assists </a:t>
            </a:r>
            <a:r>
              <a:rPr 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people in </a:t>
            </a:r>
            <a:r>
              <a:rPr 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identifying and articulating skills, aptitudes, values, personality traits, and interests related to their career.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32496" y="2492896"/>
            <a:ext cx="514761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692150" indent="-2349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Depending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on individual need,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coaching is provided related to career areas,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including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463550" lvl="1" indent="-285750"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Problem solving and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conflict resolution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463550" lvl="1" indent="-285750"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Change and transition management</a:t>
            </a:r>
          </a:p>
          <a:p>
            <a:pPr marL="463550" lvl="1" indent="-285750"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Time management</a:t>
            </a:r>
          </a:p>
          <a:p>
            <a:pPr marL="463550" lvl="1" indent="-285750"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Stress management and work-life balance</a:t>
            </a:r>
          </a:p>
          <a:p>
            <a:pPr marL="463550" lvl="1" indent="-285750" defTabSz="914400" eaLnBrk="1" hangingPunct="1">
              <a:spcBef>
                <a:spcPct val="0"/>
              </a:spcBef>
              <a:spcAft>
                <a:spcPts val="600"/>
              </a:spcAft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Building cooperation with co-workers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8"/>
          <a:stretch/>
        </p:blipFill>
        <p:spPr>
          <a:xfrm>
            <a:off x="3995937" y="2377908"/>
            <a:ext cx="5148064" cy="3705225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404664"/>
            <a:ext cx="6705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Pre-Retirement Planning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27584" y="2194406"/>
            <a:ext cx="453548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4950" indent="-2349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47A141"/>
              </a:buClr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Specialist complete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a comprehensive assessment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and provide coaching and strategies linked to the: </a:t>
            </a: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psychological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emotional</a:t>
            </a:r>
          </a:p>
          <a:p>
            <a:pPr lvl="1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−"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	needs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as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one approaches retirement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.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ctr" defTabSz="914400" eaLnBrk="1" hangingPunct="1">
              <a:spcBef>
                <a:spcPct val="50000"/>
              </a:spcBef>
              <a:buFontTx/>
              <a:buChar char="•"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algn="ctr" defTabSz="914400" eaLnBrk="1" hangingPunct="1">
              <a:spcBef>
                <a:spcPct val="50000"/>
              </a:spcBef>
              <a:buFontTx/>
              <a:buChar char="•"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algn="ctr" defTabSz="914400" eaLnBrk="1" hangingPunct="1">
              <a:spcBef>
                <a:spcPct val="50000"/>
              </a:spcBef>
              <a:buFontTx/>
              <a:buChar char="•"/>
            </a:pP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9675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Advance planning can help ensure a </a:t>
            </a:r>
            <a:r>
              <a:rPr 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worry-free retirement.</a:t>
            </a:r>
            <a:endParaRPr lang="en-US" sz="2400" dirty="0">
              <a:solidFill>
                <a:srgbClr val="47A14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5"/>
          <a:stretch/>
        </p:blipFill>
        <p:spPr>
          <a:xfrm>
            <a:off x="3994850" y="2636912"/>
            <a:ext cx="5149150" cy="3450786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760" y="371128"/>
            <a:ext cx="504941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Shift Worker Support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755576" y="2203117"/>
            <a:ext cx="504023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Specialists conduct a full assessment of areas typically affected by working shifts, such as sleep, nutrition</a:t>
            </a:r>
            <a:b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</a:b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and diet, social challenges,</a:t>
            </a:r>
            <a:b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</a:b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home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environment, etc. </a:t>
            </a:r>
          </a:p>
          <a:p>
            <a:pPr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defTabSz="914400" eaLnBrk="1" hangingPunct="1">
              <a:spcBef>
                <a:spcPct val="0"/>
              </a:spcBef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Coaching, tips, online, and </a:t>
            </a:r>
            <a:b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other resources are provided </a:t>
            </a:r>
            <a:b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depending on the needs </a:t>
            </a:r>
            <a:b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highlighted in the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assessment. 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9675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Assists in making </a:t>
            </a:r>
            <a:r>
              <a:rPr 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shift work easier and shift workers healthier.</a:t>
            </a:r>
          </a:p>
        </p:txBody>
      </p:sp>
    </p:spTree>
    <p:extLst>
      <p:ext uri="{BB962C8B-B14F-4D97-AF65-F5344CB8AC3E}">
        <p14:creationId xmlns:p14="http://schemas.microsoft.com/office/powerpoint/2010/main" val="21477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259632" y="1124744"/>
            <a:ext cx="6640513" cy="2428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4000" dirty="0">
                <a:solidFill>
                  <a:srgbClr val="00829B"/>
                </a:solidFill>
                <a:latin typeface="Calibri" panose="020F0502020204030204" pitchFamily="34" charset="0"/>
              </a:rPr>
              <a:t>Counselling Services </a:t>
            </a:r>
            <a:br>
              <a:rPr lang="en-CA" altLang="en-US" sz="4000" dirty="0">
                <a:solidFill>
                  <a:srgbClr val="00829B"/>
                </a:solidFill>
                <a:latin typeface="Calibri" panose="020F0502020204030204" pitchFamily="34" charset="0"/>
              </a:rPr>
            </a:br>
            <a:endParaRPr lang="en-US" altLang="en-US" sz="2000" dirty="0">
              <a:solidFill>
                <a:srgbClr val="00829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4" b="22858"/>
          <a:stretch/>
        </p:blipFill>
        <p:spPr>
          <a:xfrm>
            <a:off x="4573124" y="2478382"/>
            <a:ext cx="4607388" cy="3600400"/>
          </a:xfrm>
          <a:prstGeom prst="rect">
            <a:avLst/>
          </a:prstGeom>
        </p:spPr>
      </p:pic>
      <p:sp>
        <p:nvSpPr>
          <p:cNvPr id="450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371128"/>
            <a:ext cx="727280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About Counselling</a:t>
            </a:r>
          </a:p>
        </p:txBody>
      </p:sp>
      <p:sp>
        <p:nvSpPr>
          <p:cNvPr id="45060" name="Text Box 13"/>
          <p:cNvSpPr txBox="1">
            <a:spLocks noChangeArrowheads="1"/>
          </p:cNvSpPr>
          <p:nvPr/>
        </p:nvSpPr>
        <p:spPr bwMode="auto">
          <a:xfrm>
            <a:off x="755575" y="1327402"/>
            <a:ext cx="4720031" cy="459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Short-term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, solution-focused </a:t>
            </a:r>
            <a:r>
              <a:rPr lang="en-US" altLang="en-US" sz="20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counselling — 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a client-</a:t>
            </a:r>
            <a:r>
              <a:rPr lang="en-CA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centred</a:t>
            </a: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 approach to goal setting and problem solving</a:t>
            </a:r>
          </a:p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2000" dirty="0">
                <a:solidFill>
                  <a:srgbClr val="404040"/>
                </a:solidFill>
                <a:latin typeface="Calibri" panose="020F0502020204030204" pitchFamily="34" charset="0"/>
              </a:rPr>
              <a:t>Bridging to community services, specialized referrals and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treatment, </a:t>
            </a:r>
            <a:b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if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needed</a:t>
            </a:r>
          </a:p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Professional standards include a minimum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 Masters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degree and five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years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experience</a:t>
            </a:r>
          </a:p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Multilingual, diverse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clinical net</a:t>
            </a:r>
            <a:r>
              <a:rPr lang="en-US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work; counsellors are experts across many areas</a:t>
            </a:r>
          </a:p>
          <a:p>
            <a:pPr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  <a:buNone/>
            </a:pPr>
            <a:endParaRPr lang="en-US" altLang="en-US" sz="1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Services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64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213" y="404664"/>
            <a:ext cx="6132091" cy="64807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Who are we? </a:t>
            </a:r>
            <a:endParaRPr lang="en-US" sz="3200" dirty="0">
              <a:solidFill>
                <a:srgbClr val="00799C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 descr="C:\Documents and Settings\gvanslyke.MAIN\My Documents\My Pictures\Homewood Health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97" y="2250554"/>
            <a:ext cx="31273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792" y="1628775"/>
            <a:ext cx="5040312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 </a:t>
            </a:r>
            <a:r>
              <a:rPr lang="en-US" sz="28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trusted</a:t>
            </a:r>
            <a:r>
              <a:rPr lang="en-US" sz="2800" b="1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Canadian company, providing services to clients like you since 1979.</a:t>
            </a:r>
          </a:p>
          <a:p>
            <a:pPr defTabSz="914400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An </a:t>
            </a:r>
            <a:r>
              <a:rPr lang="en-US" sz="28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independent </a:t>
            </a:r>
            <a:r>
              <a:rPr lang="en-US" sz="2800" dirty="0" smtClean="0">
                <a:latin typeface="Calibri" panose="020F0502020204030204" pitchFamily="34" charset="0"/>
              </a:rPr>
              <a:t>provider to ensure confidentiality.</a:t>
            </a:r>
          </a:p>
          <a:p>
            <a:pPr defTabSz="914400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Expertise in mental health and addictions since 1886</a:t>
            </a:r>
          </a:p>
        </p:txBody>
      </p:sp>
    </p:spTree>
    <p:extLst>
      <p:ext uri="{BB962C8B-B14F-4D97-AF65-F5344CB8AC3E}">
        <p14:creationId xmlns:p14="http://schemas.microsoft.com/office/powerpoint/2010/main" val="31126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2" b="15136"/>
          <a:stretch/>
        </p:blipFill>
        <p:spPr>
          <a:xfrm>
            <a:off x="4283969" y="2708921"/>
            <a:ext cx="4860032" cy="2952327"/>
          </a:xfrm>
          <a:prstGeom prst="rect">
            <a:avLst/>
          </a:prstGeom>
        </p:spPr>
      </p:pic>
      <p:sp>
        <p:nvSpPr>
          <p:cNvPr id="32772" name="Rectangle 7"/>
          <p:cNvSpPr txBox="1">
            <a:spLocks noChangeArrowheads="1"/>
          </p:cNvSpPr>
          <p:nvPr/>
        </p:nvSpPr>
        <p:spPr bwMode="auto">
          <a:xfrm>
            <a:off x="828178" y="1229072"/>
            <a:ext cx="74882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4950" eaLnBrk="0" hangingPunct="0"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ct val="25000"/>
              </a:spcAft>
              <a:defRPr/>
            </a:pPr>
            <a:r>
              <a:rPr lang="en-US" sz="22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Online Service Locators</a:t>
            </a:r>
            <a:endParaRPr lang="en-US" sz="2200" dirty="0">
              <a:solidFill>
                <a:srgbClr val="47A141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47A141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Locators for both child and elder </a:t>
            </a:r>
          </a:p>
          <a:p>
            <a:pPr marL="0" indent="0" eaLnBrk="1" hangingPunct="1">
              <a:spcAft>
                <a:spcPts val="600"/>
              </a:spcAft>
              <a:buClr>
                <a:srgbClr val="47A141"/>
              </a:buClr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     care services</a:t>
            </a:r>
            <a:endParaRPr lang="en-US" sz="2000" dirty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22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Health &amp; Wellness Resources </a:t>
            </a:r>
          </a:p>
          <a:p>
            <a:pPr marL="342900" indent="-342900" eaLnBrk="1" hangingPunct="1">
              <a:spcAft>
                <a:spcPts val="600"/>
              </a:spcAft>
              <a:buClr>
                <a:srgbClr val="47A141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Comprehensive suite of online tools to assess </a:t>
            </a:r>
            <a:b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health risk and develop improvement plans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47A141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64C59"/>
                </a:solidFill>
                <a:latin typeface="Calibri" panose="020F0502020204030204" pitchFamily="34" charset="0"/>
              </a:rPr>
              <a:t>Health Risk Assessment </a:t>
            </a: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(HRA) tool </a:t>
            </a:r>
            <a:endParaRPr lang="en-US" sz="2000" dirty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47A141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Health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</a:t>
            </a: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ibrary</a:t>
            </a: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22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Online </a:t>
            </a:r>
            <a:r>
              <a:rPr lang="en-US" sz="2200" dirty="0">
                <a:solidFill>
                  <a:srgbClr val="47A141"/>
                </a:solidFill>
                <a:latin typeface="Calibri" panose="020F0502020204030204" pitchFamily="34" charset="0"/>
              </a:rPr>
              <a:t>Courses </a:t>
            </a:r>
          </a:p>
          <a:p>
            <a:pPr marL="342900" indent="-342900" eaLnBrk="1" hangingPunct="1">
              <a:spcAft>
                <a:spcPct val="25000"/>
              </a:spcAft>
              <a:buClr>
                <a:srgbClr val="47A141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Empower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</a:t>
            </a: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264C59"/>
                </a:solidFill>
                <a:latin typeface="Calibri" panose="020F0502020204030204" pitchFamily="34" charset="0"/>
              </a:rPr>
              <a:t>learners to better manage </a:t>
            </a: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/>
            </a:r>
            <a:b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personal </a:t>
            </a:r>
            <a:r>
              <a:rPr lang="en-US" sz="2000" dirty="0">
                <a:solidFill>
                  <a:srgbClr val="264C59"/>
                </a:solidFill>
                <a:latin typeface="Calibri" panose="020F0502020204030204" pitchFamily="34" charset="0"/>
              </a:rPr>
              <a:t>health and expand work-related skill sets</a:t>
            </a:r>
          </a:p>
          <a:p>
            <a:pPr marL="0" indent="0" eaLnBrk="1" hangingPunct="1">
              <a:spcBef>
                <a:spcPct val="20000"/>
              </a:spcBef>
              <a:spcAft>
                <a:spcPct val="25000"/>
              </a:spcAft>
              <a:defRPr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ü"/>
              <a:defRPr/>
            </a:pPr>
            <a:endParaRPr lang="en-US" b="1" dirty="0" smtClean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  <a:spcAft>
                <a:spcPts val="1200"/>
              </a:spcAft>
              <a:defRPr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5" name="Title 5"/>
          <p:cNvSpPr>
            <a:spLocks/>
          </p:cNvSpPr>
          <p:nvPr/>
        </p:nvSpPr>
        <p:spPr bwMode="auto">
          <a:xfrm>
            <a:off x="1044649" y="371128"/>
            <a:ext cx="7343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CA" altLang="en-US" sz="3200" dirty="0" smtClean="0">
                <a:solidFill>
                  <a:srgbClr val="00799C"/>
                </a:solidFill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Homeweb.ca</a:t>
            </a:r>
            <a:endParaRPr lang="en-US" altLang="en-US" sz="3200" dirty="0">
              <a:solidFill>
                <a:srgbClr val="00799C"/>
              </a:solidFill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6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4759" y="965148"/>
            <a:ext cx="4187704" cy="3255940"/>
            <a:chOff x="4854759" y="965148"/>
            <a:chExt cx="4187704" cy="32559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664" y="1574748"/>
              <a:ext cx="2849893" cy="19262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759" y="965148"/>
              <a:ext cx="4187704" cy="3255940"/>
            </a:xfrm>
            <a:prstGeom prst="rect">
              <a:avLst/>
            </a:prstGeom>
          </p:spPr>
        </p:pic>
      </p:grp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06760" y="371128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829B"/>
                </a:solidFill>
                <a:latin typeface="Calibri" panose="020F0502020204030204" pitchFamily="34" charset="0"/>
              </a:rPr>
              <a:t>Online Courses</a:t>
            </a:r>
            <a:endParaRPr lang="en-US" altLang="en-US" dirty="0">
              <a:solidFill>
                <a:srgbClr val="00829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3568" y="1083022"/>
            <a:ext cx="4751387" cy="551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9300" indent="-2921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CA" altLang="en-US" sz="2200" dirty="0" smtClean="0">
                <a:solidFill>
                  <a:srgbClr val="47A141"/>
                </a:solidFill>
                <a:latin typeface="Calibri" panose="020F0502020204030204" pitchFamily="34" charset="0"/>
                <a:ea typeface="+mj-ea"/>
                <a:cs typeface="+mj-cs"/>
              </a:rPr>
              <a:t>For Employees </a:t>
            </a:r>
            <a:r>
              <a:rPr lang="en-CA" altLang="en-US" sz="2200" dirty="0">
                <a:solidFill>
                  <a:srgbClr val="47A141"/>
                </a:solidFill>
                <a:latin typeface="Calibri" panose="020F0502020204030204" pitchFamily="34" charset="0"/>
                <a:ea typeface="+mj-ea"/>
                <a:cs typeface="+mj-cs"/>
              </a:rPr>
              <a:t>&amp; </a:t>
            </a:r>
            <a:r>
              <a:rPr lang="en-CA" altLang="en-US" sz="2200" dirty="0" smtClean="0">
                <a:solidFill>
                  <a:srgbClr val="47A141"/>
                </a:solidFill>
                <a:latin typeface="Calibri" panose="020F0502020204030204" pitchFamily="34" charset="0"/>
                <a:ea typeface="+mj-ea"/>
                <a:cs typeface="+mj-cs"/>
              </a:rPr>
              <a:t>Family:</a:t>
            </a:r>
            <a:endParaRPr lang="en-CA" altLang="en-US" sz="2200" dirty="0">
              <a:solidFill>
                <a:srgbClr val="47A141"/>
              </a:solidFill>
              <a:latin typeface="Calibri" panose="020F0502020204030204" pitchFamily="34" charset="0"/>
              <a:cs typeface="+mj-cs"/>
            </a:endParaRP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Taking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Control of </a:t>
            </a: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Stress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Taking Control of Anger	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Resilience</a:t>
            </a:r>
            <a:endParaRPr lang="en-CA" altLang="en-US" sz="1600" dirty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Taking Control of Your Mood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Foundations of Effective Parenting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Taking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Control of Job Loss and </a:t>
            </a: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Transition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Resolving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Conflict in Intimate Relationships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Embracing Workplace Change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Responsible Optimism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Taking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Control of Alcohol </a:t>
            </a: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Use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Taking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Control of Your </a:t>
            </a: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Career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Taking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Control of Your </a:t>
            </a: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Money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Stop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Smoking: Get Your Life </a:t>
            </a: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Back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Preparing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For Your </a:t>
            </a: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Retirement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Respect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in the Workplace</a:t>
            </a:r>
          </a:p>
          <a:p>
            <a:pPr>
              <a:spcAft>
                <a:spcPts val="400"/>
              </a:spcAft>
              <a:buClr>
                <a:schemeClr val="tx1"/>
              </a:buClr>
              <a:buFontTx/>
              <a:buBlip>
                <a:blip r:embed="rId5"/>
              </a:buBlip>
              <a:defRPr/>
            </a:pPr>
            <a:endParaRPr lang="en-CA" altLang="en-US" sz="1600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defRPr/>
            </a:pPr>
            <a:endParaRPr lang="en-CA" altLang="en-US" sz="16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32734" y="4005064"/>
            <a:ext cx="4031754" cy="19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CA" altLang="en-US" sz="2200" dirty="0" smtClean="0">
                <a:solidFill>
                  <a:srgbClr val="47A141"/>
                </a:solidFill>
                <a:latin typeface="Calibri" panose="020F0502020204030204" pitchFamily="34" charset="0"/>
                <a:ea typeface="+mj-ea"/>
                <a:cs typeface="+mj-cs"/>
              </a:rPr>
              <a:t>For People Leaders: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Leading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the Human Side of </a:t>
            </a: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Change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Values-Based Leadership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Managing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Sensitive </a:t>
            </a: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Employee Issues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Supporting </a:t>
            </a:r>
            <a:r>
              <a:rPr lang="en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Respect in the </a:t>
            </a: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Workplace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Fundamentals of Effective Supervision</a:t>
            </a:r>
            <a:endParaRPr lang="en-CA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25" y="3140968"/>
            <a:ext cx="6317695" cy="289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06760" y="371128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New! </a:t>
            </a:r>
            <a:r>
              <a:rPr lang="en-US" altLang="en-US" dirty="0">
                <a:solidFill>
                  <a:srgbClr val="00829B"/>
                </a:solidFill>
                <a:latin typeface="Calibri" panose="020F0502020204030204" pitchFamily="34" charset="0"/>
              </a:rPr>
              <a:t>i-Volve </a:t>
            </a:r>
            <a:r>
              <a:rPr lang="en-US" altLang="en-US" dirty="0" smtClean="0">
                <a:solidFill>
                  <a:srgbClr val="00829B"/>
                </a:solidFill>
                <a:latin typeface="Calibri" panose="020F0502020204030204" pitchFamily="34" charset="0"/>
              </a:rPr>
              <a:t>Online CBT</a:t>
            </a:r>
            <a:endParaRPr lang="en-US" altLang="en-US" dirty="0">
              <a:solidFill>
                <a:srgbClr val="00829B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5680" y="1196752"/>
            <a:ext cx="5584472" cy="24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9300" indent="-2921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New service </a:t>
            </a:r>
            <a:r>
              <a:rPr lang="fr-CA" altLang="en-US" sz="1600" dirty="0" err="1" smtClean="0">
                <a:solidFill>
                  <a:srgbClr val="264C59"/>
                </a:solidFill>
                <a:latin typeface="Calibri" panose="020F0502020204030204" pitchFamily="34" charset="0"/>
              </a:rPr>
              <a:t>included</a:t>
            </a:r>
            <a:r>
              <a:rPr lang="fr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 in </a:t>
            </a:r>
            <a:r>
              <a:rPr lang="fr-CA" altLang="en-US" sz="1600" dirty="0" err="1" smtClean="0">
                <a:solidFill>
                  <a:srgbClr val="264C59"/>
                </a:solidFill>
                <a:latin typeface="Calibri" panose="020F0502020204030204" pitchFamily="34" charset="0"/>
              </a:rPr>
              <a:t>your</a:t>
            </a:r>
            <a:r>
              <a:rPr lang="fr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 assistance program</a:t>
            </a:r>
            <a:endParaRPr lang="en-CA" altLang="en-US" sz="1600" dirty="0" smtClean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For mild to moderate symptoms of  depression and anxiety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100% web </a:t>
            </a:r>
            <a:r>
              <a:rPr lang="fr-CA" altLang="en-US" sz="1600" dirty="0" err="1" smtClean="0">
                <a:solidFill>
                  <a:srgbClr val="264C59"/>
                </a:solidFill>
                <a:latin typeface="Calibri" panose="020F0502020204030204" pitchFamily="34" charset="0"/>
              </a:rPr>
              <a:t>based</a:t>
            </a:r>
            <a:r>
              <a:rPr lang="fr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 and self </a:t>
            </a:r>
            <a:r>
              <a:rPr lang="fr-CA" altLang="en-US" sz="1600" dirty="0" err="1" smtClean="0">
                <a:solidFill>
                  <a:srgbClr val="264C59"/>
                </a:solidFill>
                <a:latin typeface="Calibri" panose="020F0502020204030204" pitchFamily="34" charset="0"/>
              </a:rPr>
              <a:t>guided</a:t>
            </a:r>
            <a:endParaRPr lang="fr-CA" altLang="en-US" sz="1600" dirty="0" smtClean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err="1" smtClean="0">
                <a:solidFill>
                  <a:srgbClr val="264C59"/>
                </a:solidFill>
                <a:latin typeface="Calibri" panose="020F0502020204030204" pitchFamily="34" charset="0"/>
              </a:rPr>
              <a:t>Available</a:t>
            </a:r>
            <a:r>
              <a:rPr lang="fr-CA" altLang="en-US" sz="1600" dirty="0">
                <a:solidFill>
                  <a:srgbClr val="264C59"/>
                </a:solidFill>
                <a:latin typeface="Calibri" panose="020F0502020204030204" pitchFamily="34" charset="0"/>
              </a:rPr>
              <a:t> </a:t>
            </a:r>
            <a:r>
              <a:rPr lang="fr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24/7/365 on desktop and mobile </a:t>
            </a:r>
            <a:r>
              <a:rPr lang="fr-CA" altLang="en-US" sz="1600" dirty="0" err="1" smtClean="0">
                <a:solidFill>
                  <a:srgbClr val="264C59"/>
                </a:solidFill>
                <a:latin typeface="Calibri" panose="020F0502020204030204" pitchFamily="34" charset="0"/>
              </a:rPr>
              <a:t>devices</a:t>
            </a:r>
            <a:endParaRPr lang="fr-CA" altLang="en-US" sz="1600" dirty="0" smtClean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Option to </a:t>
            </a:r>
            <a:r>
              <a:rPr lang="fr-CA" altLang="en-US" sz="1600" dirty="0" err="1" smtClean="0">
                <a:solidFill>
                  <a:srgbClr val="264C59"/>
                </a:solidFill>
                <a:latin typeface="Calibri" panose="020F0502020204030204" pitchFamily="34" charset="0"/>
              </a:rPr>
              <a:t>add</a:t>
            </a:r>
            <a:r>
              <a:rPr lang="fr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 coaching </a:t>
            </a:r>
          </a:p>
          <a:p>
            <a:pPr marL="285750" indent="-285750">
              <a:spcAft>
                <a:spcPts val="400"/>
              </a:spcAft>
              <a:buClr>
                <a:srgbClr val="47A141"/>
              </a:buClr>
              <a:buFont typeface="Arial" panose="020B0604020202020204" pitchFamily="34" charset="0"/>
              <a:buChar char="•"/>
              <a:defRPr/>
            </a:pPr>
            <a:r>
              <a:rPr lang="fr-CA" altLang="en-US" sz="1600" dirty="0" err="1" smtClean="0">
                <a:solidFill>
                  <a:srgbClr val="264C59"/>
                </a:solidFill>
                <a:latin typeface="Calibri" panose="020F0502020204030204" pitchFamily="34" charset="0"/>
              </a:rPr>
              <a:t>Available</a:t>
            </a:r>
            <a:r>
              <a:rPr lang="fr-CA" altLang="en-US" sz="16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 on Homeweb.ca</a:t>
            </a:r>
            <a:endParaRPr lang="en-CA" altLang="en-US" sz="1600" dirty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>
              <a:spcAft>
                <a:spcPts val="400"/>
              </a:spcAft>
              <a:buClr>
                <a:schemeClr val="tx1"/>
              </a:buClr>
              <a:buFontTx/>
              <a:buBlip>
                <a:blip r:embed="rId3"/>
              </a:buBlip>
              <a:defRPr/>
            </a:pPr>
            <a:endParaRPr lang="en-CA" altLang="en-US" sz="1600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defRPr/>
            </a:pPr>
            <a:endParaRPr lang="en-CA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4157" y="404664"/>
            <a:ext cx="735426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799C"/>
                </a:solidFill>
                <a:latin typeface="Calibri" panose="020F0502020204030204" pitchFamily="34" charset="0"/>
              </a:rPr>
              <a:t>Privacy and Confidentiality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55873" y="1848855"/>
            <a:ext cx="5184279" cy="359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2900" eaLnBrk="0" hangingPunct="0"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404040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15000"/>
              </a:lnSpc>
              <a:buClr>
                <a:srgbClr val="47A141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Information is confidential</a:t>
            </a:r>
          </a:p>
          <a:p>
            <a:pPr defTabSz="914400" eaLnBrk="1" hangingPunct="1">
              <a:lnSpc>
                <a:spcPct val="115000"/>
              </a:lnSpc>
              <a:buClr>
                <a:srgbClr val="47A141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Appointments scheduled for privacy</a:t>
            </a:r>
          </a:p>
          <a:p>
            <a:pPr defTabSz="914400" eaLnBrk="1" hangingPunct="1">
              <a:lnSpc>
                <a:spcPct val="115000"/>
              </a:lnSpc>
              <a:buClr>
                <a:srgbClr val="47A141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Private offices are offsite</a:t>
            </a:r>
          </a:p>
          <a:p>
            <a:pPr defTabSz="914400" eaLnBrk="1" hangingPunct="1">
              <a:lnSpc>
                <a:spcPct val="115000"/>
              </a:lnSpc>
              <a:buClr>
                <a:srgbClr val="47A141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Clients contact us directly </a:t>
            </a:r>
          </a:p>
          <a:p>
            <a:pPr defTabSz="914400" eaLnBrk="1" hangingPunct="1">
              <a:lnSpc>
                <a:spcPct val="115000"/>
              </a:lnSpc>
              <a:buClr>
                <a:srgbClr val="47A141"/>
              </a:buClr>
              <a:buFontTx/>
              <a:buChar char="•"/>
              <a:tabLst>
                <a:tab pos="341313" algn="l"/>
              </a:tabLst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Phone messages are never left without   	prior permission</a:t>
            </a:r>
          </a:p>
          <a:p>
            <a:pPr defTabSz="914400" eaLnBrk="1" hangingPunct="1">
              <a:lnSpc>
                <a:spcPct val="115000"/>
              </a:lnSpc>
              <a:buClr>
                <a:srgbClr val="47A141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Flexible scheduling</a:t>
            </a:r>
          </a:p>
          <a:p>
            <a:pPr defTabSz="914400" eaLnBrk="1" hangingPunct="1">
              <a:lnSpc>
                <a:spcPct val="115000"/>
              </a:lnSpc>
              <a:buClr>
                <a:srgbClr val="47A141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Reports include group data only</a:t>
            </a:r>
          </a:p>
          <a:p>
            <a:pPr defTabSz="914400" eaLnBrk="1" hangingPunct="1">
              <a:lnSpc>
                <a:spcPct val="115000"/>
              </a:lnSpc>
              <a:buClr>
                <a:srgbClr val="47A141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264C59"/>
                </a:solidFill>
                <a:latin typeface="Calibri" panose="020F0502020204030204" pitchFamily="34" charset="0"/>
              </a:rPr>
              <a:t>Secure record-keeping</a:t>
            </a:r>
          </a:p>
          <a:p>
            <a:pPr indent="0" defTabSz="914400" eaLnBrk="1" hangingPunct="1">
              <a:lnSpc>
                <a:spcPct val="115000"/>
              </a:lnSpc>
              <a:defRPr/>
            </a:pPr>
            <a:endParaRPr lang="en-US" sz="1800" dirty="0" smtClean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6022" y="1268760"/>
            <a:ext cx="446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Our Commitment</a:t>
            </a:r>
            <a:endParaRPr lang="en-US" altLang="en-US" sz="2800" dirty="0">
              <a:solidFill>
                <a:srgbClr val="47A14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33801" y="2132856"/>
            <a:ext cx="3014663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264C59"/>
                </a:solidFill>
                <a:latin typeface="Calibri" panose="020F0502020204030204" pitchFamily="34" charset="0"/>
              </a:rPr>
              <a:t>No identifying information is transferred to anyone without your known, written consent.</a:t>
            </a:r>
          </a:p>
          <a:p>
            <a:pPr algn="ctr" defTabSz="91440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600" i="1" dirty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400"/>
              </a:spcAft>
              <a:buNone/>
            </a:pPr>
            <a:r>
              <a:rPr lang="en-US" altLang="en-US" sz="1600" i="1" dirty="0">
                <a:solidFill>
                  <a:srgbClr val="264C59"/>
                </a:solidFill>
                <a:latin typeface="Calibri" panose="020F0502020204030204" pitchFamily="34" charset="0"/>
              </a:rPr>
              <a:t>Exceptions are </a:t>
            </a:r>
          </a:p>
          <a:p>
            <a:pPr algn="ctr" eaLnBrk="1" hangingPunct="1">
              <a:spcBef>
                <a:spcPct val="0"/>
              </a:spcBef>
              <a:spcAft>
                <a:spcPts val="400"/>
              </a:spcAft>
              <a:buNone/>
            </a:pPr>
            <a:r>
              <a:rPr lang="en-US" altLang="en-US" sz="1600" i="1" dirty="0">
                <a:solidFill>
                  <a:srgbClr val="264C59"/>
                </a:solidFill>
                <a:latin typeface="Calibri" panose="020F0502020204030204" pitchFamily="34" charset="0"/>
              </a:rPr>
              <a:t>children at risk,</a:t>
            </a:r>
          </a:p>
          <a:p>
            <a:pPr algn="ctr" eaLnBrk="1" hangingPunct="1">
              <a:spcBef>
                <a:spcPct val="0"/>
              </a:spcBef>
              <a:spcAft>
                <a:spcPts val="400"/>
              </a:spcAft>
              <a:buNone/>
            </a:pPr>
            <a:r>
              <a:rPr lang="en-US" altLang="en-US" sz="1600" i="1" dirty="0">
                <a:solidFill>
                  <a:srgbClr val="264C59"/>
                </a:solidFill>
                <a:latin typeface="Calibri" panose="020F0502020204030204" pitchFamily="34" charset="0"/>
              </a:rPr>
              <a:t>risk to self or others,</a:t>
            </a:r>
          </a:p>
          <a:p>
            <a:pPr algn="ctr" eaLnBrk="1" hangingPunct="1">
              <a:spcBef>
                <a:spcPct val="0"/>
              </a:spcBef>
              <a:spcAft>
                <a:spcPts val="400"/>
              </a:spcAft>
              <a:buNone/>
            </a:pPr>
            <a:r>
              <a:rPr lang="en-US" altLang="en-US" sz="1600" i="1" dirty="0">
                <a:solidFill>
                  <a:srgbClr val="264C59"/>
                </a:solidFill>
                <a:latin typeface="Calibri" panose="020F0502020204030204" pitchFamily="34" charset="0"/>
              </a:rPr>
              <a:t>or subpoena.</a:t>
            </a:r>
          </a:p>
        </p:txBody>
      </p:sp>
    </p:spTree>
    <p:extLst>
      <p:ext uri="{BB962C8B-B14F-4D97-AF65-F5344CB8AC3E}">
        <p14:creationId xmlns:p14="http://schemas.microsoft.com/office/powerpoint/2010/main" val="38895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760" y="404664"/>
            <a:ext cx="6705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Information Collected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187624" y="2348880"/>
            <a:ext cx="5903913" cy="327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altLang="en-US" sz="2200" dirty="0">
                <a:solidFill>
                  <a:srgbClr val="47A141"/>
                </a:solidFill>
                <a:latin typeface="Calibri" panose="020F0502020204030204" pitchFamily="34" charset="0"/>
              </a:rPr>
              <a:t>Name, address, organization, </a:t>
            </a:r>
            <a:r>
              <a:rPr lang="en-US" altLang="en-US" sz="22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job</a:t>
            </a:r>
            <a:br>
              <a:rPr lang="en-US" altLang="en-US" sz="2200" dirty="0" smtClean="0">
                <a:solidFill>
                  <a:srgbClr val="47A141"/>
                </a:solidFill>
                <a:latin typeface="Calibri" panose="020F0502020204030204" pitchFamily="34" charset="0"/>
              </a:rPr>
            </a:br>
            <a:r>
              <a:rPr lang="en-US" altLang="en-US" sz="1800" i="1" dirty="0" smtClean="0">
                <a:solidFill>
                  <a:srgbClr val="404040"/>
                </a:solidFill>
                <a:latin typeface="Calibri" panose="020F0502020204030204" pitchFamily="34" charset="0"/>
              </a:rPr>
              <a:t>to </a:t>
            </a:r>
            <a:r>
              <a:rPr lang="en-US" altLang="en-US" sz="1800" i="1" dirty="0">
                <a:solidFill>
                  <a:srgbClr val="404040"/>
                </a:solidFill>
                <a:latin typeface="Calibri" panose="020F0502020204030204" pitchFamily="34" charset="0"/>
              </a:rPr>
              <a:t>determine eligibility and benefit coverage</a:t>
            </a:r>
          </a:p>
          <a:p>
            <a:pPr algn="ctr" defTabSz="914400" eaLnBrk="1" hangingPunct="1">
              <a:lnSpc>
                <a:spcPct val="120000"/>
              </a:lnSpc>
              <a:spcBef>
                <a:spcPts val="528"/>
              </a:spcBef>
              <a:spcAft>
                <a:spcPts val="540"/>
              </a:spcAft>
              <a:buFontTx/>
              <a:buNone/>
            </a:pPr>
            <a:r>
              <a:rPr lang="en-US" altLang="en-US" sz="2200" dirty="0">
                <a:solidFill>
                  <a:srgbClr val="47A141"/>
                </a:solidFill>
                <a:latin typeface="Calibri" panose="020F0502020204030204" pitchFamily="34" charset="0"/>
              </a:rPr>
              <a:t>Immediacy of need</a:t>
            </a:r>
          </a:p>
          <a:p>
            <a:pPr algn="ctr" defTabSz="914400" eaLnBrk="1" hangingPunct="1">
              <a:buFontTx/>
              <a:buNone/>
            </a:pPr>
            <a:r>
              <a:rPr lang="en-US" altLang="en-US" sz="2200" dirty="0">
                <a:solidFill>
                  <a:srgbClr val="47A141"/>
                </a:solidFill>
                <a:latin typeface="Calibri" panose="020F0502020204030204" pitchFamily="34" charset="0"/>
              </a:rPr>
              <a:t>Relationship to employee</a:t>
            </a:r>
          </a:p>
          <a:p>
            <a:pPr algn="ctr" defTabSz="914400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altLang="en-US" sz="1800" i="1" dirty="0">
                <a:solidFill>
                  <a:srgbClr val="404040"/>
                </a:solidFill>
                <a:latin typeface="Calibri" panose="020F0502020204030204" pitchFamily="34" charset="0"/>
              </a:rPr>
              <a:t>if a </a:t>
            </a:r>
            <a:r>
              <a:rPr lang="en-US" altLang="en-US" sz="1800" i="1" dirty="0" smtClean="0">
                <a:solidFill>
                  <a:srgbClr val="404040"/>
                </a:solidFill>
                <a:latin typeface="Calibri" panose="020F0502020204030204" pitchFamily="34" charset="0"/>
              </a:rPr>
              <a:t>dependent </a:t>
            </a:r>
            <a:r>
              <a:rPr lang="en-US" altLang="en-US" sz="1800" i="1" dirty="0">
                <a:solidFill>
                  <a:srgbClr val="404040"/>
                </a:solidFill>
                <a:latin typeface="Calibri" panose="020F0502020204030204" pitchFamily="34" charset="0"/>
              </a:rPr>
              <a:t>or family member</a:t>
            </a:r>
          </a:p>
          <a:p>
            <a:pPr algn="ctr" defTabSz="914400" eaLnBrk="1" hangingPunct="1">
              <a:buFontTx/>
              <a:buNone/>
            </a:pPr>
            <a:r>
              <a:rPr lang="en-US" altLang="en-US" sz="2200" dirty="0">
                <a:solidFill>
                  <a:srgbClr val="47A141"/>
                </a:solidFill>
                <a:latin typeface="Calibri" panose="020F0502020204030204" pitchFamily="34" charset="0"/>
              </a:rPr>
              <a:t>General nature of issue</a:t>
            </a:r>
          </a:p>
          <a:p>
            <a:pPr algn="ctr" defTabSz="914400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altLang="en-US" sz="1800" i="1" dirty="0">
                <a:solidFill>
                  <a:srgbClr val="404040"/>
                </a:solidFill>
                <a:latin typeface="Calibri" panose="020F0502020204030204" pitchFamily="34" charset="0"/>
              </a:rPr>
              <a:t>to direct to appropriate counsellor or service</a:t>
            </a:r>
          </a:p>
          <a:p>
            <a:pPr algn="ctr" defTabSz="914400" eaLnBrk="1" hangingPunct="1">
              <a:buFontTx/>
              <a:buNone/>
            </a:pPr>
            <a:r>
              <a:rPr lang="en-US" altLang="en-US" sz="2200" dirty="0">
                <a:solidFill>
                  <a:srgbClr val="47A141"/>
                </a:solidFill>
                <a:latin typeface="Calibri" panose="020F0502020204030204" pitchFamily="34" charset="0"/>
              </a:rPr>
              <a:t>Appointment time/location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0" y="11967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400" dirty="0">
                <a:solidFill>
                  <a:srgbClr val="47A141"/>
                </a:solidFill>
                <a:latin typeface="Calibri" panose="020F0502020204030204" pitchFamily="34" charset="0"/>
              </a:rPr>
              <a:t>Our questions are brief and respect confidentiality and </a:t>
            </a: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privacy.</a:t>
            </a:r>
            <a:endParaRPr lang="en-US" altLang="en-US" sz="2400" dirty="0">
              <a:solidFill>
                <a:srgbClr val="47A14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07" name="Rectangle 9"/>
            <p:cNvSpPr>
              <a:spLocks noChangeArrowheads="1"/>
            </p:cNvSpPr>
            <p:nvPr/>
          </p:nvSpPr>
          <p:spPr bwMode="auto">
            <a:xfrm>
              <a:off x="0" y="3313"/>
              <a:ext cx="5760" cy="1007"/>
            </a:xfrm>
            <a:prstGeom prst="rect">
              <a:avLst/>
            </a:prstGeom>
            <a:solidFill>
              <a:srgbClr val="00829B"/>
            </a:solidFill>
            <a:ln w="9525">
              <a:solidFill>
                <a:srgbClr val="00829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 dirty="0">
                <a:latin typeface="Calibri" panose="020F0502020204030204" pitchFamily="34" charset="0"/>
              </a:endParaRPr>
            </a:p>
          </p:txBody>
        </p:sp>
        <p:pic>
          <p:nvPicPr>
            <p:cNvPr id="47108" name="Picture 13" descr="HW_Icon_3C(RGB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900"/>
              <a:ext cx="57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0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1172"/>
            </a:xfrm>
            <a:prstGeom prst="rect">
              <a:avLst/>
            </a:prstGeom>
            <a:solidFill>
              <a:srgbClr val="00829B"/>
            </a:solidFill>
            <a:ln w="9525">
              <a:solidFill>
                <a:srgbClr val="00829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47110" name="Line 16"/>
            <p:cNvSpPr>
              <a:spLocks noChangeShapeType="1"/>
            </p:cNvSpPr>
            <p:nvPr/>
          </p:nvSpPr>
          <p:spPr bwMode="auto">
            <a:xfrm flipV="1">
              <a:off x="1152" y="1248"/>
              <a:ext cx="0" cy="1968"/>
            </a:xfrm>
            <a:prstGeom prst="line">
              <a:avLst/>
            </a:prstGeom>
            <a:noFill/>
            <a:ln w="9525">
              <a:solidFill>
                <a:srgbClr val="00C1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111" name="Text Placeholder 4"/>
            <p:cNvSpPr>
              <a:spLocks/>
            </p:cNvSpPr>
            <p:nvPr/>
          </p:nvSpPr>
          <p:spPr bwMode="auto">
            <a:xfrm>
              <a:off x="1248" y="1434"/>
              <a:ext cx="3719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Aft>
                  <a:spcPct val="5000"/>
                </a:spcAft>
                <a:buFont typeface="Arial" charset="0"/>
                <a:buNone/>
              </a:pPr>
              <a:r>
                <a:rPr lang="en-US" altLang="en-US" sz="2400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(709) 754-3007 </a:t>
              </a:r>
            </a:p>
            <a:p>
              <a:pPr algn="ctr" eaLnBrk="1" hangingPunct="1">
                <a:spcAft>
                  <a:spcPct val="5000"/>
                </a:spcAft>
                <a:buFont typeface="Arial" charset="0"/>
                <a:buNone/>
              </a:pPr>
              <a:r>
                <a:rPr lang="en-US" altLang="en-US" sz="2000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1-800-663-1142 </a:t>
              </a:r>
              <a:r>
                <a:rPr lang="en-US" altLang="en-US" sz="2000" dirty="0">
                  <a:solidFill>
                    <a:srgbClr val="404040"/>
                  </a:solidFill>
                  <a:latin typeface="Calibri" panose="020F0502020204030204" pitchFamily="34" charset="0"/>
                </a:rPr>
                <a:t>(English)</a:t>
              </a:r>
            </a:p>
            <a:p>
              <a:pPr algn="ctr" eaLnBrk="1" hangingPunct="1">
                <a:spcAft>
                  <a:spcPct val="5000"/>
                </a:spcAft>
                <a:buFont typeface="Arial" charset="0"/>
                <a:buNone/>
              </a:pPr>
              <a:r>
                <a:rPr lang="en-US" altLang="en-US" sz="2000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1-866-398-9505 </a:t>
              </a:r>
              <a:r>
                <a:rPr lang="en-US" altLang="en-US" sz="2000" dirty="0">
                  <a:solidFill>
                    <a:srgbClr val="404040"/>
                  </a:solidFill>
                  <a:latin typeface="Calibri" panose="020F0502020204030204" pitchFamily="34" charset="0"/>
                </a:rPr>
                <a:t>(French)</a:t>
              </a:r>
            </a:p>
            <a:p>
              <a:pPr algn="ctr" eaLnBrk="1" hangingPunct="1">
                <a:lnSpc>
                  <a:spcPct val="150000"/>
                </a:lnSpc>
                <a:spcAft>
                  <a:spcPct val="5000"/>
                </a:spcAft>
                <a:buFont typeface="Arial" charset="0"/>
                <a:buNone/>
              </a:pPr>
              <a:r>
                <a:rPr lang="en-US" altLang="en-US" sz="2000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1-888-384-1152 </a:t>
              </a:r>
              <a:r>
                <a:rPr lang="en-US" altLang="en-US" sz="2000" dirty="0">
                  <a:solidFill>
                    <a:srgbClr val="404040"/>
                  </a:solidFill>
                  <a:latin typeface="Calibri" panose="020F0502020204030204" pitchFamily="34" charset="0"/>
                </a:rPr>
                <a:t>(TTY/hearing impaired)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spcAft>
                  <a:spcPct val="5000"/>
                </a:spcAft>
                <a:buFont typeface="Arial" charset="0"/>
                <a:buNone/>
              </a:pPr>
              <a:r>
                <a:rPr lang="en-US" altLang="en-US" sz="2000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604-689-1717 </a:t>
              </a:r>
              <a:r>
                <a:rPr lang="en-US" altLang="en-US" sz="2000" dirty="0">
                  <a:solidFill>
                    <a:srgbClr val="404040"/>
                  </a:solidFill>
                  <a:latin typeface="Calibri" panose="020F0502020204030204" pitchFamily="34" charset="0"/>
                </a:rPr>
                <a:t>International (call collect)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spcAft>
                  <a:spcPct val="5000"/>
                </a:spcAft>
                <a:buFont typeface="Arial" charset="0"/>
                <a:buNone/>
              </a:pPr>
              <a:r>
                <a:rPr lang="en-US" altLang="en-US" sz="2000" dirty="0" smtClean="0">
                  <a:latin typeface="Calibri" panose="020F0502020204030204" pitchFamily="34" charset="0"/>
                  <a:hlinkClick r:id="rId4"/>
                </a:rPr>
                <a:t>homeweb.ca</a:t>
              </a:r>
              <a:r>
                <a:rPr lang="en-US" altLang="en-US" sz="2000" dirty="0" smtClean="0">
                  <a:latin typeface="Calibri" panose="020F0502020204030204" pitchFamily="34" charset="0"/>
                </a:rPr>
                <a:t> </a:t>
              </a:r>
              <a:endParaRPr lang="en-US" altLang="en-US" sz="2000" dirty="0">
                <a:latin typeface="Calibri" panose="020F0502020204030204" pitchFamily="34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ct val="5000"/>
                </a:spcAft>
                <a:buFont typeface="Arial" charset="0"/>
                <a:buNone/>
              </a:pPr>
              <a:endParaRPr lang="en-US" alt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47112" name="Text Box 11"/>
            <p:cNvSpPr txBox="1">
              <a:spLocks noChangeArrowheads="1"/>
            </p:cNvSpPr>
            <p:nvPr/>
          </p:nvSpPr>
          <p:spPr bwMode="auto">
            <a:xfrm>
              <a:off x="1156" y="391"/>
              <a:ext cx="3674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Connect to your </a:t>
              </a: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assistanc</a:t>
              </a: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 program</a:t>
              </a:r>
              <a:endParaRPr lang="en-US" altLang="en-U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2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4"/>
          <a:stretch/>
        </p:blipFill>
        <p:spPr>
          <a:xfrm>
            <a:off x="3867150" y="3491483"/>
            <a:ext cx="5276850" cy="2592288"/>
          </a:xfrm>
          <a:prstGeom prst="rect">
            <a:avLst/>
          </a:prstGeom>
        </p:spPr>
      </p:pic>
      <p:sp>
        <p:nvSpPr>
          <p:cNvPr id="450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371128"/>
            <a:ext cx="727280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/>
          <a:p>
            <a:pPr algn="l" eaLnBrk="1" hangingPunct="1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Highlights</a:t>
            </a:r>
            <a:endParaRPr lang="en-US" altLang="en-US" sz="3200" dirty="0" smtClean="0">
              <a:solidFill>
                <a:srgbClr val="00829B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Text Box 13"/>
          <p:cNvSpPr txBox="1">
            <a:spLocks noChangeArrowheads="1"/>
          </p:cNvSpPr>
          <p:nvPr/>
        </p:nvSpPr>
        <p:spPr bwMode="auto">
          <a:xfrm>
            <a:off x="755576" y="1260876"/>
            <a:ext cx="7488832" cy="362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Accessible toll-free </a:t>
            </a:r>
            <a:r>
              <a:rPr lang="en-US" altLang="en-US" sz="1800" dirty="0">
                <a:solidFill>
                  <a:srgbClr val="404040"/>
                </a:solidFill>
                <a:latin typeface="Calibri" panose="020F0502020204030204" pitchFamily="34" charset="0"/>
              </a:rPr>
              <a:t>24 hours a day, 7 days a week, 365 days a year</a:t>
            </a:r>
          </a:p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In person, telephone, video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online (self-register at homeweb.ca)</a:t>
            </a:r>
            <a:endParaRPr lang="en-US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Book an appointment or </a:t>
            </a:r>
            <a:r>
              <a:rPr lang="en-US" altLang="en-US" sz="1800" dirty="0">
                <a:solidFill>
                  <a:srgbClr val="404040"/>
                </a:solidFill>
                <a:latin typeface="Calibri" panose="020F0502020204030204" pitchFamily="34" charset="0"/>
              </a:rPr>
              <a:t>access help right </a:t>
            </a: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away, including crisis support</a:t>
            </a:r>
          </a:p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Multi-cultural and multi-lingual </a:t>
            </a:r>
          </a:p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For </a:t>
            </a: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members, employees</a:t>
            </a: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, spouse/partner, eligible </a:t>
            </a: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dependents</a:t>
            </a:r>
          </a:p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Your legal support staff is also covered</a:t>
            </a:r>
            <a:endParaRPr lang="en-US" altLang="en-US" sz="1800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Participation is voluntary</a:t>
            </a:r>
          </a:p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Private and confidential </a:t>
            </a:r>
          </a:p>
          <a:p>
            <a:pPr marL="342900" indent="-342900" eaLnBrk="1" hangingPunct="1">
              <a:spcBef>
                <a:spcPts val="800"/>
              </a:spcBef>
              <a:spcAft>
                <a:spcPct val="10000"/>
              </a:spcAft>
              <a:buClr>
                <a:srgbClr val="47A141"/>
              </a:buClr>
            </a:pPr>
            <a:r>
              <a:rPr lang="en-US" altLang="en-US" sz="18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No cost to the user</a:t>
            </a:r>
          </a:p>
        </p:txBody>
      </p:sp>
    </p:spTree>
    <p:extLst>
      <p:ext uri="{BB962C8B-B14F-4D97-AF65-F5344CB8AC3E}">
        <p14:creationId xmlns:p14="http://schemas.microsoft.com/office/powerpoint/2010/main" val="20271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1682"/>
            <a:ext cx="5472608" cy="4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3608" y="371128"/>
            <a:ext cx="727280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More information</a:t>
            </a:r>
            <a:endParaRPr lang="en-US" altLang="en-US" sz="3200" dirty="0" smtClean="0">
              <a:solidFill>
                <a:srgbClr val="00829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</a:t>
            </a:r>
            <a:r>
              <a:rPr lang="en-CA" dirty="0" smtClean="0">
                <a:solidFill>
                  <a:srgbClr val="00799C"/>
                </a:solidFill>
              </a:rPr>
              <a:t>should you call </a:t>
            </a:r>
            <a:r>
              <a:rPr lang="en-CA" dirty="0" smtClean="0">
                <a:solidFill>
                  <a:srgbClr val="00799C"/>
                </a:solidFill>
              </a:rPr>
              <a:t>your </a:t>
            </a:r>
            <a:r>
              <a:rPr lang="en-CA" dirty="0" smtClean="0">
                <a:solidFill>
                  <a:srgbClr val="00799C"/>
                </a:solidFill>
              </a:rPr>
              <a:t>assistance program? </a:t>
            </a:r>
            <a:endParaRPr lang="en-CA" strike="sngStrike" dirty="0">
              <a:solidFill>
                <a:srgbClr val="0079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06760" y="404664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829B"/>
                </a:solidFill>
                <a:latin typeface="Calibri" panose="020F0502020204030204" pitchFamily="34" charset="0"/>
              </a:rPr>
              <a:t>We can </a:t>
            </a:r>
            <a:r>
              <a:rPr lang="en-US" altLang="en-US" dirty="0" smtClean="0">
                <a:solidFill>
                  <a:srgbClr val="00829B"/>
                </a:solidFill>
                <a:latin typeface="Calibri" panose="020F0502020204030204" pitchFamily="34" charset="0"/>
              </a:rPr>
              <a:t>help </a:t>
            </a:r>
            <a:r>
              <a:rPr lang="en-US" altLang="en-US" dirty="0" smtClean="0">
                <a:solidFill>
                  <a:srgbClr val="00799C"/>
                </a:solidFill>
                <a:latin typeface="Calibri" panose="020F0502020204030204" pitchFamily="34" charset="0"/>
              </a:rPr>
              <a:t>with:</a:t>
            </a:r>
            <a:endParaRPr lang="en-US" altLang="en-US" dirty="0">
              <a:solidFill>
                <a:srgbClr val="00799C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899592" y="1124744"/>
            <a:ext cx="698477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5596"/>
              </a:buClr>
              <a:buFontTx/>
              <a:buNone/>
            </a:pPr>
            <a:r>
              <a:rPr lang="en-US" altLang="en-US" sz="2400" dirty="0" smtClean="0">
                <a:solidFill>
                  <a:srgbClr val="47A141"/>
                </a:solidFill>
                <a:latin typeface="Calibri" panose="020F0502020204030204" pitchFamily="34" charset="0"/>
              </a:rPr>
              <a:t>A wide variety of situations</a:t>
            </a:r>
            <a:r>
              <a:rPr lang="en-US" altLang="en-US" sz="2400" dirty="0">
                <a:solidFill>
                  <a:srgbClr val="5FB850"/>
                </a:solidFill>
                <a:latin typeface="Calibri" panose="020F0502020204030204" pitchFamily="34" charset="0"/>
              </a:rPr>
              <a:t>:</a:t>
            </a:r>
            <a:endParaRPr lang="en-US" altLang="en-US" sz="2400" dirty="0" smtClean="0">
              <a:solidFill>
                <a:srgbClr val="5FB85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Stress, anxiety, depression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Life change and transitions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Relationship concerns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Family and parenting challenges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Child care coaching and resources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Elder care coaching and resources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Grief 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or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bereavement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Alcohol, drug, gambling, smoking issues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Legal concerns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Financial worries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Medical or health-related information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Career development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47A141"/>
              </a:buClr>
              <a:buSzPct val="75000"/>
              <a:buFont typeface="Arial" charset="0"/>
              <a:buChar char="●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Healthy lifestyle changes</a:t>
            </a:r>
          </a:p>
        </p:txBody>
      </p:sp>
    </p:spTree>
    <p:extLst>
      <p:ext uri="{BB962C8B-B14F-4D97-AF65-F5344CB8AC3E}">
        <p14:creationId xmlns:p14="http://schemas.microsoft.com/office/powerpoint/2010/main" val="7074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029667" y="381000"/>
            <a:ext cx="7070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799C"/>
                </a:solidFill>
                <a:latin typeface="Calibri" panose="020F0502020204030204" pitchFamily="34" charset="0"/>
              </a:rPr>
              <a:t>Full </a:t>
            </a:r>
            <a:r>
              <a:rPr lang="en-US" altLang="en-US" dirty="0">
                <a:solidFill>
                  <a:srgbClr val="00799C"/>
                </a:solidFill>
                <a:latin typeface="Calibri" panose="020F0502020204030204" pitchFamily="34" charset="0"/>
              </a:rPr>
              <a:t>Suite of </a:t>
            </a:r>
            <a:r>
              <a:rPr lang="en-US" altLang="en-US" dirty="0" smtClean="0">
                <a:solidFill>
                  <a:srgbClr val="00799C"/>
                </a:solidFill>
                <a:latin typeface="Calibri" panose="020F0502020204030204" pitchFamily="34" charset="0"/>
              </a:rPr>
              <a:t>Services</a:t>
            </a:r>
            <a:endParaRPr lang="en-US" altLang="en-US" dirty="0">
              <a:solidFill>
                <a:srgbClr val="00799C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Content Placeholder 4"/>
          <p:cNvSpPr>
            <a:spLocks/>
          </p:cNvSpPr>
          <p:nvPr/>
        </p:nvSpPr>
        <p:spPr bwMode="auto">
          <a:xfrm>
            <a:off x="661094" y="1556122"/>
            <a:ext cx="41989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5596"/>
              </a:buClr>
              <a:buFont typeface="Arial" charset="0"/>
              <a:buNone/>
            </a:pPr>
            <a:r>
              <a:rPr lang="en-CA" altLang="en-US" sz="2400" b="1" dirty="0">
                <a:solidFill>
                  <a:srgbClr val="47A141"/>
                </a:solidFill>
                <a:latin typeface="Calibri" panose="020F0502020204030204" pitchFamily="34" charset="0"/>
              </a:rPr>
              <a:t>Counselling </a:t>
            </a:r>
          </a:p>
          <a:p>
            <a:pPr marL="742950" lvl="1" indent="-285750" eaLnBrk="1" hangingPunct="1"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CA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Face-to-face</a:t>
            </a:r>
          </a:p>
          <a:p>
            <a:pPr marL="742950" lvl="1" indent="-285750" eaLnBrk="1" hangingPunct="1"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CA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Telephonic </a:t>
            </a:r>
          </a:p>
          <a:p>
            <a:pPr marL="742950" lvl="1" indent="-285750" eaLnBrk="1" hangingPunct="1"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Video</a:t>
            </a:r>
            <a:endParaRPr lang="en-CA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742950" lvl="1" indent="-285750" eaLnBrk="1" hangingPunct="1">
              <a:buClr>
                <a:srgbClr val="47A141"/>
              </a:buClr>
              <a:buFont typeface="Arial" panose="020B0604020202020204" pitchFamily="34" charset="0"/>
              <a:buChar char="•"/>
            </a:pPr>
            <a:r>
              <a:rPr lang="en-CA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Online </a:t>
            </a:r>
            <a:endParaRPr lang="en-CA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0"/>
              </a:spcBef>
              <a:buClr>
                <a:srgbClr val="005596"/>
              </a:buClr>
              <a:buFont typeface="Arial" charset="0"/>
              <a:buNone/>
            </a:pPr>
            <a:r>
              <a:rPr lang="en-US" alt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 (</a:t>
            </a:r>
            <a:r>
              <a:rPr lang="en-US" alt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email or chat </a:t>
            </a:r>
            <a:r>
              <a:rPr lang="en-US" alt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formats)</a:t>
            </a:r>
            <a:endParaRPr lang="en-CA" alt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5596"/>
              </a:buClr>
              <a:buFont typeface="Arial" charset="0"/>
              <a:buNone/>
            </a:pPr>
            <a:endParaRPr lang="en-CA" alt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5596"/>
              </a:buClr>
              <a:buFont typeface="Wingdings" pitchFamily="2" charset="2"/>
              <a:buNone/>
            </a:pPr>
            <a:endParaRPr lang="en-CA" altLang="en-US" sz="1600" i="1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CA" altLang="en-US" sz="18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5596"/>
              </a:buClr>
              <a:buFont typeface="Arial" charset="0"/>
              <a:buNone/>
            </a:pPr>
            <a:endParaRPr lang="en-CA" alt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Content Placeholder 4"/>
          <p:cNvSpPr txBox="1">
            <a:spLocks/>
          </p:cNvSpPr>
          <p:nvPr/>
        </p:nvSpPr>
        <p:spPr bwMode="auto">
          <a:xfrm>
            <a:off x="4724400" y="1341438"/>
            <a:ext cx="41148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600" dirty="0">
              <a:latin typeface="Calibri" panose="020F0502020204030204" pitchFamily="34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944368" y="1523664"/>
            <a:ext cx="39481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b="1" dirty="0" smtClean="0">
                <a:solidFill>
                  <a:srgbClr val="47A141"/>
                </a:solidFill>
                <a:latin typeface="Calibri" panose="020F0502020204030204" pitchFamily="34" charset="0"/>
                <a:ea typeface="ＭＳ Ｐゴシック" pitchFamily="34" charset="-128"/>
              </a:rPr>
              <a:t>Life Smart Coaching </a:t>
            </a:r>
            <a:br>
              <a:rPr lang="en-CA" sz="2400" b="1" dirty="0" smtClean="0">
                <a:solidFill>
                  <a:srgbClr val="47A141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endParaRPr lang="en-CA" sz="1400" dirty="0" smtClean="0">
              <a:solidFill>
                <a:srgbClr val="00829B"/>
              </a:solidFill>
              <a:latin typeface="Calibri" panose="020F0502020204030204" pitchFamily="34" charset="0"/>
              <a:ea typeface="ＭＳ Ｐゴシック" charset="-128"/>
            </a:endParaRPr>
          </a:p>
          <a:p>
            <a:pPr marL="285750" indent="-285750">
              <a:spcBef>
                <a:spcPct val="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Life </a:t>
            </a:r>
            <a:r>
              <a:rPr lang="en-CA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Balance Solutions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ＭＳ Ｐゴシック" charset="-128"/>
            </a:endParaRPr>
          </a:p>
          <a:p>
            <a:pPr marL="285750" indent="-285750">
              <a:spcBef>
                <a:spcPct val="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Health Smart Coaching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ＭＳ Ｐゴシック" charset="-128"/>
            </a:endParaRPr>
          </a:p>
          <a:p>
            <a:pPr marL="285750" indent="-285750">
              <a:spcBef>
                <a:spcPct val="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Career Smart Coaching</a:t>
            </a: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899592" y="3958722"/>
            <a:ext cx="339883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5596"/>
              </a:buClr>
              <a:buNone/>
            </a:pPr>
            <a:r>
              <a:rPr lang="en-CA" altLang="en-US" sz="2400" b="1" dirty="0">
                <a:solidFill>
                  <a:srgbClr val="47A141"/>
                </a:solidFill>
                <a:latin typeface="Calibri" panose="020F0502020204030204" pitchFamily="34" charset="0"/>
              </a:rPr>
              <a:t>Online </a:t>
            </a:r>
            <a:r>
              <a:rPr lang="en-CA" altLang="en-US" sz="2400" b="1" dirty="0" smtClean="0">
                <a:solidFill>
                  <a:srgbClr val="47A141"/>
                </a:solidFill>
                <a:latin typeface="Calibri" panose="020F0502020204030204" pitchFamily="34" charset="0"/>
              </a:rPr>
              <a:t>Resources</a:t>
            </a:r>
            <a:endParaRPr lang="en-CA" altLang="en-US" sz="1800" i="1" dirty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marL="285750" lvl="1" eaLnBrk="1" hangingPunct="1">
              <a:spcBef>
                <a:spcPct val="0"/>
              </a:spcBef>
              <a:buClr>
                <a:srgbClr val="005596"/>
              </a:buClr>
              <a:buFont typeface="Arial" panose="020B0604020202020204" pitchFamily="34" charset="0"/>
              <a:buChar char="•"/>
            </a:pPr>
            <a:r>
              <a:rPr lang="en-CA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Homeweb.ca</a:t>
            </a:r>
          </a:p>
          <a:p>
            <a:pPr marL="285750" lvl="1" eaLnBrk="1" hangingPunct="1">
              <a:spcBef>
                <a:spcPct val="0"/>
              </a:spcBef>
              <a:buClr>
                <a:srgbClr val="005596"/>
              </a:buClr>
              <a:buFont typeface="Arial" panose="020B0604020202020204" pitchFamily="34" charset="0"/>
              <a:buChar char="•"/>
            </a:pPr>
            <a:r>
              <a:rPr lang="en-CA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Online Courses</a:t>
            </a:r>
          </a:p>
          <a:p>
            <a:pPr marL="285750" lvl="1" eaLnBrk="1" hangingPunct="1">
              <a:spcBef>
                <a:spcPct val="0"/>
              </a:spcBef>
              <a:buClr>
                <a:srgbClr val="005596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Child and Elder Care 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Locators</a:t>
            </a:r>
          </a:p>
          <a:p>
            <a:pPr marL="285750" lvl="1" eaLnBrk="1" hangingPunct="1">
              <a:spcBef>
                <a:spcPct val="0"/>
              </a:spcBef>
              <a:buClr>
                <a:srgbClr val="005596"/>
              </a:buClr>
              <a:buFont typeface="Arial" panose="020B0604020202020204" pitchFamily="34" charset="0"/>
              <a:buChar char="•"/>
            </a:pPr>
            <a:r>
              <a:rPr lang="en-CA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Health Risk Assessment</a:t>
            </a:r>
            <a:endParaRPr lang="en-CA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lvl="1" eaLnBrk="1" hangingPunct="1">
              <a:spcBef>
                <a:spcPct val="0"/>
              </a:spcBef>
              <a:buClr>
                <a:srgbClr val="005596"/>
              </a:buClr>
              <a:buFont typeface="Arial" panose="020B0604020202020204" pitchFamily="34" charset="0"/>
              <a:buChar char="•"/>
            </a:pPr>
            <a:endParaRPr lang="en-CA" altLang="en-US" sz="1800" dirty="0">
              <a:solidFill>
                <a:srgbClr val="264C5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5596"/>
              </a:buClr>
              <a:buNone/>
            </a:pPr>
            <a:endParaRPr lang="en-CA" altLang="en-US" sz="2400" b="1" dirty="0">
              <a:solidFill>
                <a:srgbClr val="47A14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80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331640" y="1196752"/>
            <a:ext cx="6999288" cy="2428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3600" dirty="0" smtClean="0">
                <a:solidFill>
                  <a:srgbClr val="00829B"/>
                </a:solidFill>
                <a:latin typeface="Calibri" panose="020F0502020204030204" pitchFamily="34" charset="0"/>
              </a:rPr>
              <a:t>Life Smart Coaching</a:t>
            </a:r>
            <a:endParaRPr lang="en-CA" altLang="en-US" sz="3600" dirty="0">
              <a:solidFill>
                <a:srgbClr val="00829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H_P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H_P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H_P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HH_PP_template</Template>
  <TotalTime>5166</TotalTime>
  <Words>1110</Words>
  <Application>Microsoft Office PowerPoint</Application>
  <PresentationFormat>On-screen Show (4:3)</PresentationFormat>
  <Paragraphs>332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1_HH_PP_template</vt:lpstr>
      <vt:lpstr>HH_PP_template</vt:lpstr>
      <vt:lpstr>2_HH_PP_template</vt:lpstr>
      <vt:lpstr>PowerPoint Presentation</vt:lpstr>
      <vt:lpstr>PowerPoint Presentation</vt:lpstr>
      <vt:lpstr>Who are we? </vt:lpstr>
      <vt:lpstr>Highlights</vt:lpstr>
      <vt:lpstr>PowerPoint Presentation</vt:lpstr>
      <vt:lpstr>When should you call your assistance program? </vt:lpstr>
      <vt:lpstr>PowerPoint Presentation</vt:lpstr>
      <vt:lpstr>PowerPoint Presentation</vt:lpstr>
      <vt:lpstr>PowerPoint Presentation</vt:lpstr>
      <vt:lpstr>PowerPoint Presentation</vt:lpstr>
      <vt:lpstr>Life Balance Solutions</vt:lpstr>
      <vt:lpstr>New Parent Support</vt:lpstr>
      <vt:lpstr>Childcare and Parenting and Parenting </vt:lpstr>
      <vt:lpstr>Elder and Family Care</vt:lpstr>
      <vt:lpstr>Financial Consultation</vt:lpstr>
      <vt:lpstr>Legal Advisory</vt:lpstr>
      <vt:lpstr>Relationship Solutions</vt:lpstr>
      <vt:lpstr>Grief and Loss</vt:lpstr>
      <vt:lpstr>Health Smart Coaching</vt:lpstr>
      <vt:lpstr>Nutritional Coaching</vt:lpstr>
      <vt:lpstr>PowerPoint Presentation</vt:lpstr>
      <vt:lpstr>PowerPoint Presentation</vt:lpstr>
      <vt:lpstr>Career Smart Coaching</vt:lpstr>
      <vt:lpstr>Career Coaching</vt:lpstr>
      <vt:lpstr>Pre-Retirement Planning</vt:lpstr>
      <vt:lpstr>Shift Worker Support</vt:lpstr>
      <vt:lpstr>PowerPoint Presentation</vt:lpstr>
      <vt:lpstr>About Counselling</vt:lpstr>
      <vt:lpstr>Online Services</vt:lpstr>
      <vt:lpstr>PowerPoint Presentation</vt:lpstr>
      <vt:lpstr>PowerPoint Presentation</vt:lpstr>
      <vt:lpstr>PowerPoint Presentation</vt:lpstr>
      <vt:lpstr>Privacy and Confidentiality</vt:lpstr>
      <vt:lpstr>Information Collected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Burroughs</dc:creator>
  <cp:lastModifiedBy>Natacha Riopel</cp:lastModifiedBy>
  <cp:revision>321</cp:revision>
  <cp:lastPrinted>2014-06-23T14:42:54Z</cp:lastPrinted>
  <dcterms:created xsi:type="dcterms:W3CDTF">2014-01-22T22:31:03Z</dcterms:created>
  <dcterms:modified xsi:type="dcterms:W3CDTF">2018-09-14T14:35:38Z</dcterms:modified>
</cp:coreProperties>
</file>